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18"/>
  </p:notesMasterIdLst>
  <p:sldIdLst>
    <p:sldId id="256" r:id="rId3"/>
    <p:sldId id="301" r:id="rId4"/>
    <p:sldId id="258" r:id="rId5"/>
    <p:sldId id="286" r:id="rId6"/>
    <p:sldId id="287" r:id="rId7"/>
    <p:sldId id="288" r:id="rId8"/>
    <p:sldId id="289" r:id="rId9"/>
    <p:sldId id="290" r:id="rId10"/>
    <p:sldId id="291" r:id="rId11"/>
    <p:sldId id="292" r:id="rId12"/>
    <p:sldId id="300" r:id="rId13"/>
    <p:sldId id="302" r:id="rId14"/>
    <p:sldId id="303" r:id="rId15"/>
    <p:sldId id="304"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EB598F-A642-4F44-AA3B-0C650979F30A}">
          <p14:sldIdLst>
            <p14:sldId id="256"/>
            <p14:sldId id="301"/>
            <p14:sldId id="258"/>
            <p14:sldId id="286"/>
            <p14:sldId id="287"/>
            <p14:sldId id="288"/>
            <p14:sldId id="289"/>
            <p14:sldId id="290"/>
            <p14:sldId id="291"/>
            <p14:sldId id="292"/>
            <p14:sldId id="300"/>
            <p14:sldId id="302"/>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F0A5"/>
    <a:srgbClr val="B38BF2"/>
    <a:srgbClr val="8ACEF5"/>
    <a:srgbClr val="365A1E"/>
    <a:srgbClr val="DD4B45"/>
    <a:srgbClr val="E58750"/>
    <a:srgbClr val="DC4B44"/>
    <a:srgbClr val="CA552D"/>
    <a:srgbClr val="033333"/>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06"/>
    <p:restoredTop sz="84591"/>
  </p:normalViewPr>
  <p:slideViewPr>
    <p:cSldViewPr snapToGrid="0" snapToObjects="1">
      <p:cViewPr varScale="1">
        <p:scale>
          <a:sx n="80" d="100"/>
          <a:sy n="80" d="100"/>
        </p:scale>
        <p:origin x="200" y="320"/>
      </p:cViewPr>
      <p:guideLst/>
    </p:cSldViewPr>
  </p:slideViewPr>
  <p:notesTextViewPr>
    <p:cViewPr>
      <p:scale>
        <a:sx n="1" d="1"/>
        <a:sy n="1" d="1"/>
      </p:scale>
      <p:origin x="0" y="-8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A1CA1-95E1-A848-BACD-6CF815A4453C}" type="datetimeFigureOut">
              <a:rPr lang="en-GB" smtClean="0"/>
              <a:t>22/11/2020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92217-7B57-9D46-9F80-C96ADEDBDF4E}" type="slidenum">
              <a:rPr lang="en-GB" smtClean="0"/>
              <a:t>‹#›</a:t>
            </a:fld>
            <a:endParaRPr lang="en-GB"/>
          </a:p>
        </p:txBody>
      </p:sp>
    </p:spTree>
    <p:extLst>
      <p:ext uri="{BB962C8B-B14F-4D97-AF65-F5344CB8AC3E}">
        <p14:creationId xmlns:p14="http://schemas.microsoft.com/office/powerpoint/2010/main" val="7818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92217-7B57-9D46-9F80-C96ADEDBDF4E}" type="slidenum">
              <a:rPr lang="en-GB" smtClean="0"/>
              <a:t>1</a:t>
            </a:fld>
            <a:endParaRPr lang="en-GB"/>
          </a:p>
        </p:txBody>
      </p:sp>
    </p:spTree>
    <p:extLst>
      <p:ext uri="{BB962C8B-B14F-4D97-AF65-F5344CB8AC3E}">
        <p14:creationId xmlns:p14="http://schemas.microsoft.com/office/powerpoint/2010/main" val="333173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11</a:t>
            </a:fld>
            <a:endParaRPr lang="en-GB"/>
          </a:p>
        </p:txBody>
      </p:sp>
    </p:spTree>
    <p:extLst>
      <p:ext uri="{BB962C8B-B14F-4D97-AF65-F5344CB8AC3E}">
        <p14:creationId xmlns:p14="http://schemas.microsoft.com/office/powerpoint/2010/main" val="299211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14</a:t>
            </a:fld>
            <a:endParaRPr lang="en-GB"/>
          </a:p>
        </p:txBody>
      </p:sp>
    </p:spTree>
    <p:extLst>
      <p:ext uri="{BB962C8B-B14F-4D97-AF65-F5344CB8AC3E}">
        <p14:creationId xmlns:p14="http://schemas.microsoft.com/office/powerpoint/2010/main" val="30407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15</a:t>
            </a:fld>
            <a:endParaRPr lang="en-GB"/>
          </a:p>
        </p:txBody>
      </p:sp>
    </p:spTree>
    <p:extLst>
      <p:ext uri="{BB962C8B-B14F-4D97-AF65-F5344CB8AC3E}">
        <p14:creationId xmlns:p14="http://schemas.microsoft.com/office/powerpoint/2010/main" val="291005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the day, I have seen mention of some of these seven areas in isolation – here I will bring them all together to look at an overall picture of what a student experiences when they do mathematics, and how each of them fit together to form the idea of mathematical resilience. </a:t>
            </a:r>
          </a:p>
        </p:txBody>
      </p:sp>
      <p:sp>
        <p:nvSpPr>
          <p:cNvPr id="4" name="Slide Number Placeholder 3"/>
          <p:cNvSpPr>
            <a:spLocks noGrp="1"/>
          </p:cNvSpPr>
          <p:nvPr>
            <p:ph type="sldNum" sz="quarter" idx="5"/>
          </p:nvPr>
        </p:nvSpPr>
        <p:spPr/>
        <p:txBody>
          <a:bodyPr/>
          <a:lstStyle/>
          <a:p>
            <a:fld id="{8F192217-7B57-9D46-9F80-C96ADEDBDF4E}" type="slidenum">
              <a:rPr lang="en-GB" smtClean="0"/>
              <a:t>3</a:t>
            </a:fld>
            <a:endParaRPr lang="en-GB"/>
          </a:p>
        </p:txBody>
      </p:sp>
    </p:spTree>
    <p:extLst>
      <p:ext uri="{BB962C8B-B14F-4D97-AF65-F5344CB8AC3E}">
        <p14:creationId xmlns:p14="http://schemas.microsoft.com/office/powerpoint/2010/main" val="78012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individual would have a high Self-Concept in mathematics if they believe that they are good at solving a variety of different problems in mathematics - </a:t>
            </a:r>
            <a:r>
              <a:rPr lang="en-GB" sz="1200" kern="1200" dirty="0">
                <a:solidFill>
                  <a:schemeClr val="tx1"/>
                </a:solidFill>
                <a:effectLst/>
                <a:latin typeface="+mn-lt"/>
                <a:ea typeface="+mn-ea"/>
                <a:cs typeface="+mn-cs"/>
              </a:rPr>
              <a:t>however it is more difficult to determine whether pupils who like mathematics are better at it, or that pupils who are better at mathematics like it more.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4</a:t>
            </a:fld>
            <a:endParaRPr lang="en-GB"/>
          </a:p>
        </p:txBody>
      </p:sp>
    </p:spTree>
    <p:extLst>
      <p:ext uri="{BB962C8B-B14F-4D97-AF65-F5344CB8AC3E}">
        <p14:creationId xmlns:p14="http://schemas.microsoft.com/office/powerpoint/2010/main" val="403082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mathematically resilient person would not experience these feelings and will have a growth mindset when answering mathematics problems.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Mathematical Anxiety is defined as "a feeling of tension, apprehension, or fear that interferes with maths performance”, and some individuals who suffer from mathematical anxiety can even suffer a physical reaction to mathematics similar to that of pain. As such, students who report having mathematical anxiety tend to underperform in mathematics activities as they are either concentrating on being worried about the task itself or are completely avoiding the activity as a natural reaction to avoid 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students worry about their performance in school and do feel anxious before taking an exam, however large proportions of students admit to being particularly anxious about mathematics.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to remind students that everyone learns maths at a different pace – students tend to forget this and try to keep up with their peers, which can lead to anxiety if they feel that they are falling behind.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5</a:t>
            </a:fld>
            <a:endParaRPr lang="en-GB"/>
          </a:p>
        </p:txBody>
      </p:sp>
    </p:spTree>
    <p:extLst>
      <p:ext uri="{BB962C8B-B14F-4D97-AF65-F5344CB8AC3E}">
        <p14:creationId xmlns:p14="http://schemas.microsoft.com/office/powerpoint/2010/main" val="403097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mathematically resilient person would have a good support structure in place at home and at school to help foster a liking for mathematics from an early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Negative perceptions of mathematics can also be inherited by students from their parents who themselves had bad experiences of learning mathematics whilst at school. Whilst parents may have had a bad experience of mathematics, they may still believe that it is important to do well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also appears that being negative about mathematics is culturally accepted in the UK in a way that is not accepted of other subjects. This is seen regularly on TV quiz shows and TV programmes, being good at maths is often looked down upon, leading students to believe that maths is ‘uncool’, and that it doesn’t matter if they do badly in it. </a:t>
            </a:r>
            <a:endParaRPr lang="en-GB" dirty="0"/>
          </a:p>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6</a:t>
            </a:fld>
            <a:endParaRPr lang="en-GB"/>
          </a:p>
        </p:txBody>
      </p:sp>
    </p:spTree>
    <p:extLst>
      <p:ext uri="{BB962C8B-B14F-4D97-AF65-F5344CB8AC3E}">
        <p14:creationId xmlns:p14="http://schemas.microsoft.com/office/powerpoint/2010/main" val="308169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mathematically resilient person would have a high perseverance level, particularly when it comes to open-ended problems, or ones that appear difficult at first. </a:t>
            </a:r>
            <a:r>
              <a:rPr lang="en-GB" sz="1200" kern="1200" dirty="0">
                <a:solidFill>
                  <a:schemeClr val="tx1"/>
                </a:solidFill>
                <a:effectLst/>
                <a:latin typeface="+mn-lt"/>
                <a:ea typeface="+mn-ea"/>
                <a:cs typeface="+mn-cs"/>
              </a:rPr>
              <a:t>All pupils, even the most able, should expect to struggle and should welcome the challenge. Some students do find more open ended and unusual problems daunting; being stuck is viewed negatively rather than as a challenge to be overcome. </a:t>
            </a:r>
            <a:endParaRPr lang="en-GB" dirty="0"/>
          </a:p>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7</a:t>
            </a:fld>
            <a:endParaRPr lang="en-GB"/>
          </a:p>
        </p:txBody>
      </p:sp>
    </p:spTree>
    <p:extLst>
      <p:ext uri="{BB962C8B-B14F-4D97-AF65-F5344CB8AC3E}">
        <p14:creationId xmlns:p14="http://schemas.microsoft.com/office/powerpoint/2010/main" val="22039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term comes from psychology and was developed by Julian B Rotter in the 1950s.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more mathematically resilient person would give themselves the credit when they have achieved in mathematics, and also take the responsibility on themselves rather than looking elsewhere for blame when they do not succeed. </a:t>
            </a:r>
          </a:p>
          <a:p>
            <a:endParaRPr lang="en-GB" dirty="0"/>
          </a:p>
          <a:p>
            <a:r>
              <a:rPr lang="en-GB" dirty="0"/>
              <a:t>“I’m just not good at maths” or “I’ve never been good at maths”</a:t>
            </a:r>
          </a:p>
          <a:p>
            <a:r>
              <a:rPr lang="en-GB" dirty="0"/>
              <a:t>“My teacher isn’t very good - so that’s why I’m bad at maths”</a:t>
            </a:r>
          </a:p>
          <a:p>
            <a:endParaRPr lang="en-GB" dirty="0"/>
          </a:p>
          <a:p>
            <a:r>
              <a:rPr lang="en-GB" dirty="0"/>
              <a:t>This is also split into success and failure – some students may be more willing to blame others if things go wrong. </a:t>
            </a:r>
          </a:p>
        </p:txBody>
      </p:sp>
      <p:sp>
        <p:nvSpPr>
          <p:cNvPr id="4" name="Slide Number Placeholder 3"/>
          <p:cNvSpPr>
            <a:spLocks noGrp="1"/>
          </p:cNvSpPr>
          <p:nvPr>
            <p:ph type="sldNum" sz="quarter" idx="5"/>
          </p:nvPr>
        </p:nvSpPr>
        <p:spPr/>
        <p:txBody>
          <a:bodyPr/>
          <a:lstStyle/>
          <a:p>
            <a:fld id="{8F192217-7B57-9D46-9F80-C96ADEDBDF4E}" type="slidenum">
              <a:rPr lang="en-GB" smtClean="0"/>
              <a:t>8</a:t>
            </a:fld>
            <a:endParaRPr lang="en-GB"/>
          </a:p>
        </p:txBody>
      </p:sp>
    </p:spTree>
    <p:extLst>
      <p:ext uri="{BB962C8B-B14F-4D97-AF65-F5344CB8AC3E}">
        <p14:creationId xmlns:p14="http://schemas.microsoft.com/office/powerpoint/2010/main" val="404341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mathematically resilient person would have a high motivation for wanting to succeed in mathematics, whether for their own enjoyment or future goals.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Employers say that it is important that people have studied mathematics at a higher level than they will actually use, which will enable them to be more confident and versatile when faced with unfamiliar situations or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Students need to be motivated to do well in maths - so to improve motivation in some students, it may be necessary to ensure that students achieve small successes to help improve motivation. </a:t>
            </a:r>
          </a:p>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9</a:t>
            </a:fld>
            <a:endParaRPr lang="en-GB"/>
          </a:p>
        </p:txBody>
      </p:sp>
    </p:spTree>
    <p:extLst>
      <p:ext uri="{BB962C8B-B14F-4D97-AF65-F5344CB8AC3E}">
        <p14:creationId xmlns:p14="http://schemas.microsoft.com/office/powerpoint/2010/main" val="190898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mathematically resilient person would be able to show it in their mathematics work, as well as having the confidence to help others with problems when asked. </a:t>
            </a:r>
            <a:r>
              <a:rPr lang="en-GB" sz="1200" kern="1200" dirty="0">
                <a:solidFill>
                  <a:schemeClr val="tx1"/>
                </a:solidFill>
                <a:effectLst/>
                <a:latin typeface="+mn-lt"/>
                <a:ea typeface="+mn-ea"/>
                <a:cs typeface="+mn-cs"/>
              </a:rPr>
              <a:t>Students showing high levels of engagement in their mathematical studies typically perform higher, and high achievers, again, have a strong self-concept and positive attitude.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F192217-7B57-9D46-9F80-C96ADEDBDF4E}" type="slidenum">
              <a:rPr lang="en-GB" smtClean="0"/>
              <a:t>10</a:t>
            </a:fld>
            <a:endParaRPr lang="en-GB"/>
          </a:p>
        </p:txBody>
      </p:sp>
    </p:spTree>
    <p:extLst>
      <p:ext uri="{BB962C8B-B14F-4D97-AF65-F5344CB8AC3E}">
        <p14:creationId xmlns:p14="http://schemas.microsoft.com/office/powerpoint/2010/main" val="159495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D9DE-3742-4EA0-BED7-6FF890C06719}"/>
              </a:ext>
            </a:extLst>
          </p:cNvPr>
          <p:cNvSpPr>
            <a:spLocks noGrp="1"/>
          </p:cNvSpPr>
          <p:nvPr>
            <p:ph type="ctrTitle"/>
          </p:nvPr>
        </p:nvSpPr>
        <p:spPr>
          <a:xfrm>
            <a:off x="1524000" y="1122363"/>
            <a:ext cx="9144000" cy="2387600"/>
          </a:xfrm>
        </p:spPr>
        <p:txBody>
          <a:bodyPr anchor="b"/>
          <a:lstStyle>
            <a:lvl1pPr algn="ctr">
              <a:defRPr sz="6000">
                <a:ln>
                  <a:noFill/>
                </a:ln>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284FAB9-9714-40B2-8F7E-505DB51480F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AC614FFB-C997-4126-AAD4-DAE53EAE4F93}"/>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0A43136E-330F-4D42-AB18-F5232E5C30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A84C96-919E-4C18-82A2-A5104E601719}"/>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302452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10BC-9FEC-400C-8777-444EF7A680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865E25-88D5-4C6F-9D8E-54C3C31DDC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261CDF-43F5-46F5-AC4F-5BB250412562}"/>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A2B124E3-866D-496E-B008-B967F3C3E0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96EEA-81E9-4991-9059-07639C75647F}"/>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61464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93407E-1E18-4B71-BEAC-A3D623883A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B6D9BD-1C31-4600-9B47-9D38030DE3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82F1C-99BC-4C7D-8B95-813979AE0E70}"/>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F1CAB7CA-F478-42BD-B312-DA9058734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7C911A-3FB0-4336-8ADD-94D100B9331F}"/>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66474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4C35-FA23-7146-9E19-3533D7CF7A9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CA6238-A107-C04C-8C91-381BD8794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EA69416-E9B1-884A-8403-C27FC27B2295}"/>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44644CAD-44DF-9E4A-A934-BCB8CFB12CB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B9B0225-4636-8849-8D8B-5B7CB02D1809}"/>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96306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C3B552-70E7-7C47-AC2B-B28E5A8F0D22}"/>
              </a:ext>
            </a:extLst>
          </p:cNvPr>
          <p:cNvSpPr/>
          <p:nvPr/>
        </p:nvSpPr>
        <p:spPr>
          <a:xfrm>
            <a:off x="0" y="0"/>
            <a:ext cx="12192000" cy="1037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AC326-1FF4-234A-80C3-7F0045CC4906}"/>
              </a:ext>
            </a:extLst>
          </p:cNvPr>
          <p:cNvSpPr>
            <a:spLocks noGrp="1"/>
          </p:cNvSpPr>
          <p:nvPr>
            <p:ph type="title"/>
          </p:nvPr>
        </p:nvSpPr>
        <p:spPr>
          <a:xfrm>
            <a:off x="838200" y="120703"/>
            <a:ext cx="10515600" cy="777875"/>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FE3C3DE-80E4-F047-9016-F1E155902A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1A348E-9BFF-0B40-B6C0-6CE054A73553}"/>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035553FD-E0CF-2E48-B642-C8BC4A2474E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63A2999-5132-E242-AE4B-41A369EDE235}"/>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pic>
        <p:nvPicPr>
          <p:cNvPr id="9" name="Picture 8">
            <a:extLst>
              <a:ext uri="{FF2B5EF4-FFF2-40B4-BE49-F238E27FC236}">
                <a16:creationId xmlns:a16="http://schemas.microsoft.com/office/drawing/2014/main" id="{242EE89B-17E3-BF49-B692-CC40738BC73D}"/>
              </a:ext>
            </a:extLst>
          </p:cNvPr>
          <p:cNvPicPr>
            <a:picLocks noChangeAspect="1"/>
          </p:cNvPicPr>
          <p:nvPr userDrawn="1"/>
        </p:nvPicPr>
        <p:blipFill>
          <a:blip r:embed="rId2"/>
          <a:stretch>
            <a:fillRect/>
          </a:stretch>
        </p:blipFill>
        <p:spPr>
          <a:xfrm>
            <a:off x="10174146" y="3094"/>
            <a:ext cx="1925256" cy="1013092"/>
          </a:xfrm>
          <a:prstGeom prst="rect">
            <a:avLst/>
          </a:prstGeom>
        </p:spPr>
      </p:pic>
    </p:spTree>
    <p:extLst>
      <p:ext uri="{BB962C8B-B14F-4D97-AF65-F5344CB8AC3E}">
        <p14:creationId xmlns:p14="http://schemas.microsoft.com/office/powerpoint/2010/main" val="246590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8268-794F-F64C-A3E1-593831668F6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14E0FF-0434-9C41-A66A-01F60E67F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34FFF8-B4E4-CE4C-8314-DC692CEEB6EB}"/>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6662C6A2-65A5-C84B-A065-DB41C5EB53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757EC78-D653-714C-B6D6-BEF10680B39E}"/>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92834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79F6-05F7-9141-9135-25809F88F5C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54C050-D4C5-CA4B-9587-CAEB9608BE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5286E59-F78A-5448-999F-60FBBA95E4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529350-1E30-3C42-BD93-E759642CD91E}"/>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6" name="Footer Placeholder 5">
            <a:extLst>
              <a:ext uri="{FF2B5EF4-FFF2-40B4-BE49-F238E27FC236}">
                <a16:creationId xmlns:a16="http://schemas.microsoft.com/office/drawing/2014/main" id="{5EA74511-B9C3-5E45-8CB5-D129C448C5F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F27CCF8-D66A-4746-BBD9-4A5DC2A9E446}"/>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94304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D9D1-1342-EA41-A6CC-482A7D0EC807}"/>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941573-6308-D546-BDFC-A21B67BA6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D7BD2C-1A94-9C49-9995-F5D389FB09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B205B0-8F4E-F841-B008-2FDF0A301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E0E719-4946-2B41-A7F8-646C793A0A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A690EB-DC9E-EF4D-BF30-B04C249975BC}"/>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8" name="Footer Placeholder 7">
            <a:extLst>
              <a:ext uri="{FF2B5EF4-FFF2-40B4-BE49-F238E27FC236}">
                <a16:creationId xmlns:a16="http://schemas.microsoft.com/office/drawing/2014/main" id="{A2886FD2-5CF9-F24A-8FD8-74EB13DD2A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6F3BDC3-FC04-324F-8F6D-647AB2E1AB22}"/>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178230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F788-860A-4B4F-9436-D19A8FA1344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83D44A-652B-EB41-BA31-C40B135D2D05}"/>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4" name="Footer Placeholder 3">
            <a:extLst>
              <a:ext uri="{FF2B5EF4-FFF2-40B4-BE49-F238E27FC236}">
                <a16:creationId xmlns:a16="http://schemas.microsoft.com/office/drawing/2014/main" id="{DDA0B2F4-16E7-2A4E-AA06-61732C887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B649984-FBEB-1944-9C4E-F20A01EDE98B}"/>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823108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4066C-AC91-B84E-9137-6357FC9F57F4}"/>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3" name="Footer Placeholder 2">
            <a:extLst>
              <a:ext uri="{FF2B5EF4-FFF2-40B4-BE49-F238E27FC236}">
                <a16:creationId xmlns:a16="http://schemas.microsoft.com/office/drawing/2014/main" id="{288CEA2D-CBED-9F4A-B913-F94B4602B85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11A9104-DB24-0441-9434-83C1DBB3CFBE}"/>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4078586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A7FD-0364-D442-BDE3-C0B885E455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DADF56-FAD1-F24C-A8D3-C057C6AB9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610722-D184-EB48-80EA-0DA0A7C24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4C4F43-79B8-624D-8F1E-1BD7DF906EF0}"/>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6" name="Footer Placeholder 5">
            <a:extLst>
              <a:ext uri="{FF2B5EF4-FFF2-40B4-BE49-F238E27FC236}">
                <a16:creationId xmlns:a16="http://schemas.microsoft.com/office/drawing/2014/main" id="{970C49C2-E785-F34E-9915-EC27C2203D7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434F28A-DFDD-2446-A426-02579577F005}"/>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348030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2864-AB03-4BF0-9ECC-F5DFF1AC05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F7614E-E331-4CF8-BAC4-EADAF9800E5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1BF16-8F26-48C3-B752-79C7A873CA84}"/>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B811D4E9-B588-41A1-9467-CB3800D85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B5AE5-34B7-4F10-B2A6-BF6F4F698497}"/>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1544049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5FDA-4D3C-F243-A84D-81645E5CD8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C675C41-0878-5B49-B199-B4DDDABB4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BAEEFF9-4AD7-6C4E-927C-D98D7EB5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57B94D-B734-B041-837A-ADA81AB31762}"/>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6" name="Footer Placeholder 5">
            <a:extLst>
              <a:ext uri="{FF2B5EF4-FFF2-40B4-BE49-F238E27FC236}">
                <a16:creationId xmlns:a16="http://schemas.microsoft.com/office/drawing/2014/main" id="{3B936403-2E72-4C47-AB13-2F1260A1B1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873B306-5B96-9C4E-AAB6-E50D14EF13E7}"/>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764871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5BBE-1E83-8241-8C86-8347F456552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D80EB8-A0FF-5049-AE61-FBC50717D4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E25CE5-9695-A940-93B6-ABB19DFCE04E}"/>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C6A19771-CF5B-8648-9804-DD8B04159B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8D81632-DBBA-2B40-9432-6B3826D35D31}"/>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35570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BB111-8E1F-2848-8C18-3F479B2D7C8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D4B3A3-C56B-5446-BEBF-F6D8EDC4756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DBA8E3-096D-4645-81B7-AC15C5F0CCD0}"/>
              </a:ext>
            </a:extLst>
          </p:cNvPr>
          <p:cNvSpPr>
            <a:spLocks noGrp="1"/>
          </p:cNvSpPr>
          <p:nvPr>
            <p:ph type="dt" sz="half" idx="10"/>
          </p:nvPr>
        </p:nvSpPr>
        <p:spPr>
          <a:xfrm>
            <a:off x="838200" y="6356350"/>
            <a:ext cx="2743200" cy="365125"/>
          </a:xfrm>
          <a:prstGeom prst="rect">
            <a:avLst/>
          </a:prstGeom>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3BEE8794-5F4C-AE49-8881-B98CA99D02A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4B46C6-F979-4241-B3C8-FDF77F350865}"/>
              </a:ext>
            </a:extLst>
          </p:cNvPr>
          <p:cNvSpPr>
            <a:spLocks noGrp="1"/>
          </p:cNvSpPr>
          <p:nvPr>
            <p:ph type="sldNum" sz="quarter" idx="12"/>
          </p:nvPr>
        </p:nvSpPr>
        <p:spPr>
          <a:xfrm>
            <a:off x="8610600" y="6356350"/>
            <a:ext cx="2743200" cy="365125"/>
          </a:xfrm>
          <a:prstGeom prst="rect">
            <a:avLst/>
          </a:prstGeom>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125794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B14-8AE8-43B0-9BA8-0B6CFE196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3EFFB8-95EC-4822-9F6D-FF533EC4C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6FC090-8B6D-4C48-A6EF-213D08A93841}"/>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25A39A1F-9CBF-4AB5-836F-5AAC269152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2694C-6495-4668-B70A-5FCF4E66A569}"/>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88545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020B-5034-4060-B1F6-F37F598C8F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ECA7F-EE2D-4D5D-8D01-AA94336D48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92D04A-D3A8-4303-8892-5490697554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40F210-DFAF-4B43-8150-41EAF704964F}"/>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6" name="Footer Placeholder 5">
            <a:extLst>
              <a:ext uri="{FF2B5EF4-FFF2-40B4-BE49-F238E27FC236}">
                <a16:creationId xmlns:a16="http://schemas.microsoft.com/office/drawing/2014/main" id="{B8082A3E-8C30-4B1E-BF17-0F213FC6ED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C9CD43-BA25-4CB7-A4C8-7D1D95C3C624}"/>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302495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8749-54C5-4ED1-9B05-BBFF9CB78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F09466-7289-49A4-B3A4-620E3852A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621FB6-9110-4BA7-AB2C-D17C236CF1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BD9D33-9483-4C54-865F-A68573465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687B0E-B27F-4BC1-A994-BBC9B5447A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DC5324-E074-4ACE-9864-6B2343708B70}"/>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8" name="Footer Placeholder 7">
            <a:extLst>
              <a:ext uri="{FF2B5EF4-FFF2-40B4-BE49-F238E27FC236}">
                <a16:creationId xmlns:a16="http://schemas.microsoft.com/office/drawing/2014/main" id="{C272BB26-E79B-4596-BEC5-BCE8EB07F2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1071F0-08C9-40D6-B596-60471D90477B}"/>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71396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6E40-546E-4A64-ACE5-E0D9A53E18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888F2D-4290-4890-ACC1-4CB26E9EF015}"/>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4" name="Footer Placeholder 3">
            <a:extLst>
              <a:ext uri="{FF2B5EF4-FFF2-40B4-BE49-F238E27FC236}">
                <a16:creationId xmlns:a16="http://schemas.microsoft.com/office/drawing/2014/main" id="{40D3E54E-67BE-4434-9D30-ED37C9ACFF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12EC8E-6B27-4744-A8B3-D22917F5DD20}"/>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28244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BED48-345E-4555-BCD9-F6BA78EC9240}"/>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3" name="Footer Placeholder 2">
            <a:extLst>
              <a:ext uri="{FF2B5EF4-FFF2-40B4-BE49-F238E27FC236}">
                <a16:creationId xmlns:a16="http://schemas.microsoft.com/office/drawing/2014/main" id="{D9BDAC76-5E0A-4801-9E70-3A56C899D8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D5EE85-5C10-40F4-833C-E2D8574C06E6}"/>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351512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39A0-9236-47BD-B6D7-8499AC42D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FCFC78-57AF-4E31-8AC1-1BB6C956B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110ED4-D874-4161-96BD-90E99077B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829953-BA41-480A-A38B-42D1FBE7004B}"/>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6" name="Footer Placeholder 5">
            <a:extLst>
              <a:ext uri="{FF2B5EF4-FFF2-40B4-BE49-F238E27FC236}">
                <a16:creationId xmlns:a16="http://schemas.microsoft.com/office/drawing/2014/main" id="{6263A4FE-235D-4DB9-84AD-B1F3945418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DB966-274D-45E1-B86B-B7DFFBF1C03F}"/>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58457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DC07-3D89-40E3-9035-ED19936F9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5D600B-E5D4-4CE4-A135-FBD4E0413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C77BEBA-159E-4B6C-A38B-7B31A93E8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09F463-32F8-4CB3-9411-862B0EE09C12}"/>
              </a:ext>
            </a:extLst>
          </p:cNvPr>
          <p:cNvSpPr>
            <a:spLocks noGrp="1"/>
          </p:cNvSpPr>
          <p:nvPr>
            <p:ph type="dt" sz="half" idx="10"/>
          </p:nvPr>
        </p:nvSpPr>
        <p:spPr/>
        <p:txBody>
          <a:bodyPr/>
          <a:lstStyle/>
          <a:p>
            <a:fld id="{02C4C77A-2595-654D-B71F-9F0BC0847CBF}" type="datetimeFigureOut">
              <a:rPr lang="en-GB" smtClean="0"/>
              <a:t>22/11/2020</a:t>
            </a:fld>
            <a:endParaRPr lang="en-GB"/>
          </a:p>
        </p:txBody>
      </p:sp>
      <p:sp>
        <p:nvSpPr>
          <p:cNvPr id="6" name="Footer Placeholder 5">
            <a:extLst>
              <a:ext uri="{FF2B5EF4-FFF2-40B4-BE49-F238E27FC236}">
                <a16:creationId xmlns:a16="http://schemas.microsoft.com/office/drawing/2014/main" id="{7A0C7C23-E2E2-445B-BEE8-D59146338E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813B3-C9C3-4D59-9160-669A8CDF2A7B}"/>
              </a:ext>
            </a:extLst>
          </p:cNvPr>
          <p:cNvSpPr>
            <a:spLocks noGrp="1"/>
          </p:cNvSpPr>
          <p:nvPr>
            <p:ph type="sldNum" sz="quarter" idx="12"/>
          </p:nvPr>
        </p:nvSpPr>
        <p:spPr/>
        <p:txBody>
          <a:bodyPr/>
          <a:lstStyle/>
          <a:p>
            <a:fld id="{D8E25D9B-E97F-7C4B-A6BC-C605D97FE329}" type="slidenum">
              <a:rPr lang="en-GB" smtClean="0"/>
              <a:t>‹#›</a:t>
            </a:fld>
            <a:endParaRPr lang="en-GB"/>
          </a:p>
        </p:txBody>
      </p:sp>
    </p:spTree>
    <p:extLst>
      <p:ext uri="{BB962C8B-B14F-4D97-AF65-F5344CB8AC3E}">
        <p14:creationId xmlns:p14="http://schemas.microsoft.com/office/powerpoint/2010/main" val="154188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B7CC766-72D0-4E85-A35C-6A92FFB541AF}"/>
              </a:ext>
            </a:extLst>
          </p:cNvPr>
          <p:cNvGrpSpPr/>
          <p:nvPr/>
        </p:nvGrpSpPr>
        <p:grpSpPr>
          <a:xfrm>
            <a:off x="-951470" y="-951470"/>
            <a:ext cx="13157983" cy="7983642"/>
            <a:chOff x="-14513" y="1"/>
            <a:chExt cx="12221026" cy="7032171"/>
          </a:xfrm>
        </p:grpSpPr>
        <p:pic>
          <p:nvPicPr>
            <p:cNvPr id="8" name="Picture 7">
              <a:extLst>
                <a:ext uri="{FF2B5EF4-FFF2-40B4-BE49-F238E27FC236}">
                  <a16:creationId xmlns:a16="http://schemas.microsoft.com/office/drawing/2014/main" id="{A07C0FAB-4332-4E47-A194-7179226BD81B}"/>
                </a:ext>
              </a:extLst>
            </p:cNvPr>
            <p:cNvPicPr>
              <a:picLocks noChangeAspect="1"/>
            </p:cNvPicPr>
            <p:nvPr/>
          </p:nvPicPr>
          <p:blipFill rotWithShape="1">
            <a:blip r:embed="rId13">
              <a:extLst>
                <a:ext uri="{28A0092B-C50C-407E-A947-70E740481C1C}">
                  <a14:useLocalDpi xmlns:a14="http://schemas.microsoft.com/office/drawing/2010/main" val="0"/>
                </a:ext>
              </a:extLst>
            </a:blip>
            <a:srcRect l="63929" b="35051"/>
            <a:stretch/>
          </p:blipFill>
          <p:spPr>
            <a:xfrm>
              <a:off x="5621408" y="1"/>
              <a:ext cx="6585105" cy="4107542"/>
            </a:xfrm>
            <a:prstGeom prst="rect">
              <a:avLst/>
            </a:prstGeom>
          </p:spPr>
        </p:pic>
        <p:pic>
          <p:nvPicPr>
            <p:cNvPr id="9" name="Picture 8">
              <a:extLst>
                <a:ext uri="{FF2B5EF4-FFF2-40B4-BE49-F238E27FC236}">
                  <a16:creationId xmlns:a16="http://schemas.microsoft.com/office/drawing/2014/main" id="{EBD8639F-5C22-45AB-A6A0-28571ED46AB5}"/>
                </a:ext>
              </a:extLst>
            </p:cNvPr>
            <p:cNvPicPr>
              <a:picLocks noChangeAspect="1"/>
            </p:cNvPicPr>
            <p:nvPr/>
          </p:nvPicPr>
          <p:blipFill rotWithShape="1">
            <a:blip r:embed="rId13">
              <a:extLst>
                <a:ext uri="{28A0092B-C50C-407E-A947-70E740481C1C}">
                  <a14:useLocalDpi xmlns:a14="http://schemas.microsoft.com/office/drawing/2010/main" val="0"/>
                </a:ext>
              </a:extLst>
            </a:blip>
            <a:srcRect l="87" t="37461" r="63842" b="-2410"/>
            <a:stretch/>
          </p:blipFill>
          <p:spPr>
            <a:xfrm>
              <a:off x="-14513" y="2924630"/>
              <a:ext cx="6585105" cy="4107542"/>
            </a:xfrm>
            <a:prstGeom prst="rect">
              <a:avLst/>
            </a:prstGeom>
          </p:spPr>
        </p:pic>
        <p:sp>
          <p:nvSpPr>
            <p:cNvPr id="10" name="Rectangle 9">
              <a:extLst>
                <a:ext uri="{FF2B5EF4-FFF2-40B4-BE49-F238E27FC236}">
                  <a16:creationId xmlns:a16="http://schemas.microsoft.com/office/drawing/2014/main" id="{65158F36-3AB7-46AD-A787-3B3CD931042B}"/>
                </a:ext>
              </a:extLst>
            </p:cNvPr>
            <p:cNvSpPr/>
            <p:nvPr/>
          </p:nvSpPr>
          <p:spPr>
            <a:xfrm>
              <a:off x="0" y="1134"/>
              <a:ext cx="5621408" cy="2952524"/>
            </a:xfrm>
            <a:prstGeom prst="rect">
              <a:avLst/>
            </a:prstGeom>
            <a:solidFill>
              <a:srgbClr val="04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ED6104D-CC7B-44E9-842B-3E453738038A}"/>
                </a:ext>
              </a:extLst>
            </p:cNvPr>
            <p:cNvSpPr/>
            <p:nvPr/>
          </p:nvSpPr>
          <p:spPr>
            <a:xfrm>
              <a:off x="6570591" y="3987801"/>
              <a:ext cx="5635921" cy="2870199"/>
            </a:xfrm>
            <a:prstGeom prst="rect">
              <a:avLst/>
            </a:prstGeom>
            <a:solidFill>
              <a:srgbClr val="04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Placeholder 1">
            <a:extLst>
              <a:ext uri="{FF2B5EF4-FFF2-40B4-BE49-F238E27FC236}">
                <a16:creationId xmlns:a16="http://schemas.microsoft.com/office/drawing/2014/main" id="{0901BB2D-D43A-4C5C-A789-7E81A0056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8D2547-4CAC-4F2A-AB64-B819E3B0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F91C367-1DDA-4AB5-8649-8A334A732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4C77A-2595-654D-B71F-9F0BC0847CBF}" type="datetimeFigureOut">
              <a:rPr lang="en-GB" smtClean="0"/>
              <a:t>22/11/2020</a:t>
            </a:fld>
            <a:endParaRPr lang="en-GB"/>
          </a:p>
        </p:txBody>
      </p:sp>
      <p:sp>
        <p:nvSpPr>
          <p:cNvPr id="5" name="Footer Placeholder 4">
            <a:extLst>
              <a:ext uri="{FF2B5EF4-FFF2-40B4-BE49-F238E27FC236}">
                <a16:creationId xmlns:a16="http://schemas.microsoft.com/office/drawing/2014/main" id="{4B7C2612-48C9-4529-A814-74E64CB55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1E3C5A-27C4-4E45-9D52-3A4094308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25D9B-E97F-7C4B-A6BC-C605D97FE329}" type="slidenum">
              <a:rPr lang="en-GB" smtClean="0"/>
              <a:t>‹#›</a:t>
            </a:fld>
            <a:endParaRPr lang="en-GB"/>
          </a:p>
        </p:txBody>
      </p:sp>
    </p:spTree>
    <p:extLst>
      <p:ext uri="{BB962C8B-B14F-4D97-AF65-F5344CB8AC3E}">
        <p14:creationId xmlns:p14="http://schemas.microsoft.com/office/powerpoint/2010/main" val="2226242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22829"/>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5ACEDD-98C0-F947-9869-54C31AC09D69}"/>
              </a:ext>
            </a:extLst>
          </p:cNvPr>
          <p:cNvSpPr>
            <a:spLocks noGrp="1"/>
          </p:cNvSpPr>
          <p:nvPr>
            <p:ph type="body" idx="1"/>
          </p:nvPr>
        </p:nvSpPr>
        <p:spPr>
          <a:xfrm>
            <a:off x="838200" y="1317812"/>
            <a:ext cx="10515600" cy="512332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itle Placeholder 6">
            <a:extLst>
              <a:ext uri="{FF2B5EF4-FFF2-40B4-BE49-F238E27FC236}">
                <a16:creationId xmlns:a16="http://schemas.microsoft.com/office/drawing/2014/main" id="{C11705F7-DA67-4C46-BFE5-A84E38BDC9B1}"/>
              </a:ext>
            </a:extLst>
          </p:cNvPr>
          <p:cNvSpPr>
            <a:spLocks noGrp="1"/>
          </p:cNvSpPr>
          <p:nvPr>
            <p:ph type="title"/>
          </p:nvPr>
        </p:nvSpPr>
        <p:spPr>
          <a:xfrm>
            <a:off x="838200" y="176867"/>
            <a:ext cx="10515600" cy="79132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29164480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rgbClr val="C6552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mathsresilience.com/classes/________________"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913D89-B9CA-3446-A333-DAEEBF418159}"/>
              </a:ext>
            </a:extLst>
          </p:cNvPr>
          <p:cNvSpPr/>
          <p:nvPr/>
        </p:nvSpPr>
        <p:spPr>
          <a:xfrm>
            <a:off x="0" y="1656521"/>
            <a:ext cx="12204192" cy="26239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7C92AE1-4A96-1345-8CFD-3EBA3D8323C9}"/>
              </a:ext>
            </a:extLst>
          </p:cNvPr>
          <p:cNvPicPr>
            <a:picLocks noChangeAspect="1"/>
          </p:cNvPicPr>
          <p:nvPr/>
        </p:nvPicPr>
        <p:blipFill>
          <a:blip r:embed="rId3"/>
          <a:stretch>
            <a:fillRect/>
          </a:stretch>
        </p:blipFill>
        <p:spPr>
          <a:xfrm>
            <a:off x="7537331" y="1851301"/>
            <a:ext cx="4246147" cy="2234371"/>
          </a:xfrm>
          <a:prstGeom prst="rect">
            <a:avLst/>
          </a:prstGeom>
        </p:spPr>
      </p:pic>
      <p:grpSp>
        <p:nvGrpSpPr>
          <p:cNvPr id="6" name="Group 5">
            <a:extLst>
              <a:ext uri="{FF2B5EF4-FFF2-40B4-BE49-F238E27FC236}">
                <a16:creationId xmlns:a16="http://schemas.microsoft.com/office/drawing/2014/main" id="{D86CB378-43A5-6240-8312-28B87D3DCA3F}"/>
              </a:ext>
            </a:extLst>
          </p:cNvPr>
          <p:cNvGrpSpPr/>
          <p:nvPr/>
        </p:nvGrpSpPr>
        <p:grpSpPr>
          <a:xfrm>
            <a:off x="7895821" y="4166709"/>
            <a:ext cx="3529165" cy="617043"/>
            <a:chOff x="3534031" y="4822686"/>
            <a:chExt cx="4856207" cy="849065"/>
          </a:xfrm>
        </p:grpSpPr>
        <p:pic>
          <p:nvPicPr>
            <p:cNvPr id="3" name="Picture 2">
              <a:extLst>
                <a:ext uri="{FF2B5EF4-FFF2-40B4-BE49-F238E27FC236}">
                  <a16:creationId xmlns:a16="http://schemas.microsoft.com/office/drawing/2014/main" id="{E5413AAB-D013-7C48-8F9A-83D89869AC9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2595" r="95210">
                          <a14:foregroundMark x1="2595" y1="16875" x2="30739" y2="42500"/>
                          <a14:foregroundMark x1="30739" y1="42500" x2="38822" y2="61250"/>
                          <a14:foregroundMark x1="38822" y1="61250" x2="55888" y2="38750"/>
                          <a14:foregroundMark x1="55888" y1="38750" x2="74850" y2="68750"/>
                          <a14:foregroundMark x1="74850" y1="68750" x2="82236" y2="45625"/>
                          <a14:foregroundMark x1="82236" y1="45625" x2="90419" y2="40000"/>
                          <a14:foregroundMark x1="90419" y1="40000" x2="95210" y2="56875"/>
                          <a14:foregroundMark x1="2395" y1="33750" x2="8782" y2="67500"/>
                          <a14:foregroundMark x1="8782" y1="67500" x2="24750" y2="73750"/>
                          <a14:foregroundMark x1="24750" y1="73750" x2="32335" y2="72500"/>
                          <a14:foregroundMark x1="32335" y1="72500" x2="40120" y2="75000"/>
                          <a14:foregroundMark x1="40120" y1="75000" x2="67066" y2="61875"/>
                          <a14:foregroundMark x1="67066" y1="61875" x2="75549" y2="65625"/>
                          <a14:foregroundMark x1="75549" y1="65625" x2="92116" y2="63750"/>
                          <a14:foregroundMark x1="92116" y1="63750" x2="87026" y2="20625"/>
                          <a14:foregroundMark x1="87026" y1="20625" x2="3892" y2="16875"/>
                          <a14:foregroundMark x1="3892" y1="16875" x2="2595" y2="37500"/>
                          <a14:foregroundMark x1="13772" y1="48125" x2="37226" y2="51875"/>
                          <a14:foregroundMark x1="37226" y1="51875" x2="53493" y2="40000"/>
                          <a14:foregroundMark x1="53493" y1="40000" x2="72555" y2="56250"/>
                          <a14:foregroundMark x1="72555" y1="56250" x2="83932" y2="40000"/>
                        </a14:backgroundRemoval>
                      </a14:imgEffect>
                    </a14:imgLayer>
                  </a14:imgProps>
                </a:ext>
              </a:extLst>
            </a:blip>
            <a:srcRect l="1384" r="85798" b="16430"/>
            <a:stretch/>
          </p:blipFill>
          <p:spPr>
            <a:xfrm>
              <a:off x="3534031" y="4822686"/>
              <a:ext cx="815547" cy="849065"/>
            </a:xfrm>
            <a:prstGeom prst="rect">
              <a:avLst/>
            </a:prstGeom>
          </p:spPr>
        </p:pic>
        <p:pic>
          <p:nvPicPr>
            <p:cNvPr id="5" name="Picture 4">
              <a:extLst>
                <a:ext uri="{FF2B5EF4-FFF2-40B4-BE49-F238E27FC236}">
                  <a16:creationId xmlns:a16="http://schemas.microsoft.com/office/drawing/2014/main" id="{BF40A079-6DDB-C94A-A4A6-A9F48E7200C2}"/>
                </a:ext>
              </a:extLst>
            </p:cNvPr>
            <p:cNvPicPr>
              <a:picLocks noChangeAspect="1"/>
            </p:cNvPicPr>
            <p:nvPr/>
          </p:nvPicPr>
          <p:blipFill rotWithShape="1">
            <a:blip r:embed="rId4">
              <a:extLst>
                <a:ext uri="{BEBA8EAE-BF5A-486C-A8C5-ECC9F3942E4B}">
                  <a14:imgProps xmlns:a14="http://schemas.microsoft.com/office/drawing/2010/main">
                    <a14:imgLayer r:embed="rId6">
                      <a14:imgEffect>
                        <a14:backgroundRemoval t="10000" b="90000" l="2595" r="95210">
                          <a14:foregroundMark x1="2595" y1="16875" x2="30739" y2="42500"/>
                          <a14:foregroundMark x1="30739" y1="42500" x2="38822" y2="61250"/>
                          <a14:foregroundMark x1="38822" y1="61250" x2="55888" y2="38750"/>
                          <a14:foregroundMark x1="55888" y1="38750" x2="74850" y2="68750"/>
                          <a14:foregroundMark x1="74850" y1="68750" x2="82236" y2="45625"/>
                          <a14:foregroundMark x1="82236" y1="45625" x2="90419" y2="40000"/>
                          <a14:foregroundMark x1="90419" y1="40000" x2="95210" y2="56875"/>
                          <a14:foregroundMark x1="2395" y1="33750" x2="8782" y2="67500"/>
                          <a14:foregroundMark x1="8782" y1="67500" x2="24750" y2="73750"/>
                          <a14:foregroundMark x1="24750" y1="73750" x2="32335" y2="72500"/>
                          <a14:foregroundMark x1="32335" y1="72500" x2="40120" y2="75000"/>
                          <a14:foregroundMark x1="40120" y1="75000" x2="67066" y2="61875"/>
                          <a14:foregroundMark x1="67066" y1="61875" x2="75549" y2="65625"/>
                          <a14:foregroundMark x1="75549" y1="65625" x2="92116" y2="63750"/>
                          <a14:foregroundMark x1="92116" y1="63750" x2="87026" y2="20625"/>
                          <a14:foregroundMark x1="87026" y1="20625" x2="3892" y2="16875"/>
                          <a14:foregroundMark x1="3892" y1="16875" x2="2595" y2="37500"/>
                          <a14:foregroundMark x1="13772" y1="48125" x2="37226" y2="51875"/>
                          <a14:foregroundMark x1="37226" y1="51875" x2="53493" y2="40000"/>
                          <a14:foregroundMark x1="53493" y1="40000" x2="72555" y2="56250"/>
                          <a14:foregroundMark x1="72555" y1="56250" x2="83932" y2="40000"/>
                        </a14:backgroundRemoval>
                      </a14:imgEffect>
                    </a14:imgLayer>
                  </a14:imgProps>
                </a:ext>
              </a:extLst>
            </a:blip>
            <a:srcRect l="36355" r="137" b="16430"/>
            <a:stretch/>
          </p:blipFill>
          <p:spPr>
            <a:xfrm>
              <a:off x="4349578" y="4822686"/>
              <a:ext cx="4040660" cy="849065"/>
            </a:xfrm>
            <a:prstGeom prst="rect">
              <a:avLst/>
            </a:prstGeom>
          </p:spPr>
        </p:pic>
      </p:grpSp>
      <p:sp>
        <p:nvSpPr>
          <p:cNvPr id="7" name="Rectangle 6">
            <a:extLst>
              <a:ext uri="{FF2B5EF4-FFF2-40B4-BE49-F238E27FC236}">
                <a16:creationId xmlns:a16="http://schemas.microsoft.com/office/drawing/2014/main" id="{06BEE51D-704E-2146-B314-1325FF669313}"/>
              </a:ext>
            </a:extLst>
          </p:cNvPr>
          <p:cNvSpPr/>
          <p:nvPr/>
        </p:nvSpPr>
        <p:spPr>
          <a:xfrm>
            <a:off x="408522" y="2183656"/>
            <a:ext cx="6477160" cy="1569660"/>
          </a:xfrm>
          <a:prstGeom prst="rect">
            <a:avLst/>
          </a:prstGeom>
          <a:noFill/>
        </p:spPr>
        <p:txBody>
          <a:bodyPr wrap="square">
            <a:spAutoFit/>
          </a:bodyPr>
          <a:lstStyle/>
          <a:p>
            <a:pPr algn="ctr"/>
            <a:r>
              <a:rPr lang="en-GB" sz="4800" dirty="0">
                <a:solidFill>
                  <a:schemeClr val="bg1"/>
                </a:solidFill>
                <a:latin typeface="Calibri Light" panose="020F0302020204030204"/>
                <a:ea typeface="+mj-ea"/>
                <a:cs typeface="+mj-cs"/>
              </a:rPr>
              <a:t>What is </a:t>
            </a:r>
            <a:br>
              <a:rPr lang="en-GB" sz="4800" dirty="0">
                <a:solidFill>
                  <a:schemeClr val="bg1"/>
                </a:solidFill>
                <a:latin typeface="Calibri Light" panose="020F0302020204030204"/>
                <a:ea typeface="+mj-ea"/>
                <a:cs typeface="+mj-cs"/>
              </a:rPr>
            </a:br>
            <a:r>
              <a:rPr lang="en-GB" sz="4800" b="1" dirty="0">
                <a:solidFill>
                  <a:srgbClr val="CA552D"/>
                </a:solidFill>
                <a:latin typeface="Calibri Light" panose="020F0302020204030204"/>
                <a:ea typeface="+mj-ea"/>
                <a:cs typeface="+mj-cs"/>
              </a:rPr>
              <a:t>Mathematical</a:t>
            </a:r>
            <a:r>
              <a:rPr lang="en-GB" sz="4800" b="1" dirty="0">
                <a:solidFill>
                  <a:schemeClr val="bg1"/>
                </a:solidFill>
                <a:latin typeface="Calibri Light" panose="020F0302020204030204"/>
                <a:ea typeface="+mj-ea"/>
                <a:cs typeface="+mj-cs"/>
              </a:rPr>
              <a:t> Resilience?</a:t>
            </a:r>
            <a:endParaRPr lang="en-GB" sz="1600" dirty="0">
              <a:solidFill>
                <a:schemeClr val="bg1"/>
              </a:solidFill>
            </a:endParaRPr>
          </a:p>
        </p:txBody>
      </p:sp>
      <p:sp>
        <p:nvSpPr>
          <p:cNvPr id="2" name="TextBox 1">
            <a:extLst>
              <a:ext uri="{FF2B5EF4-FFF2-40B4-BE49-F238E27FC236}">
                <a16:creationId xmlns:a16="http://schemas.microsoft.com/office/drawing/2014/main" id="{DD9C3D90-1DA9-1744-A1F6-F982762683D9}"/>
              </a:ext>
            </a:extLst>
          </p:cNvPr>
          <p:cNvSpPr txBox="1"/>
          <p:nvPr/>
        </p:nvSpPr>
        <p:spPr>
          <a:xfrm>
            <a:off x="1768480" y="3643489"/>
            <a:ext cx="3757243" cy="523220"/>
          </a:xfrm>
          <a:prstGeom prst="rect">
            <a:avLst/>
          </a:prstGeom>
          <a:noFill/>
        </p:spPr>
        <p:txBody>
          <a:bodyPr wrap="square" rtlCol="0">
            <a:spAutoFit/>
          </a:bodyPr>
          <a:lstStyle/>
          <a:p>
            <a:pPr algn="ctr"/>
            <a:r>
              <a:rPr lang="en-GB" sz="2800" dirty="0">
                <a:solidFill>
                  <a:schemeClr val="bg1"/>
                </a:solidFill>
              </a:rPr>
              <a:t>A guide for students.</a:t>
            </a:r>
          </a:p>
        </p:txBody>
      </p:sp>
    </p:spTree>
    <p:extLst>
      <p:ext uri="{BB962C8B-B14F-4D97-AF65-F5344CB8AC3E}">
        <p14:creationId xmlns:p14="http://schemas.microsoft.com/office/powerpoint/2010/main" val="142599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12" name="Oval 11">
            <a:extLst>
              <a:ext uri="{FF2B5EF4-FFF2-40B4-BE49-F238E27FC236}">
                <a16:creationId xmlns:a16="http://schemas.microsoft.com/office/drawing/2014/main" id="{695FB295-3F03-BF4D-B6D9-EFF89D41FDA4}"/>
              </a:ext>
            </a:extLst>
          </p:cNvPr>
          <p:cNvSpPr/>
          <p:nvPr/>
        </p:nvSpPr>
        <p:spPr>
          <a:xfrm>
            <a:off x="6014419" y="1739605"/>
            <a:ext cx="1630992" cy="1637350"/>
          </a:xfrm>
          <a:prstGeom prst="ellipse">
            <a:avLst/>
          </a:prstGeom>
          <a:solidFill>
            <a:srgbClr val="BDEF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Conscientious-ness</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0"/>
            <a:ext cx="10515600" cy="1037967"/>
          </a:xfrm>
        </p:spPr>
        <p:txBody>
          <a:bodyPr>
            <a:normAutofit/>
          </a:bodyPr>
          <a:lstStyle/>
          <a:p>
            <a:r>
              <a:rPr lang="en-GB" sz="4000" dirty="0">
                <a:solidFill>
                  <a:srgbClr val="BDF0A5"/>
                </a:solidFill>
                <a:latin typeface="Helvetica" pitchFamily="2" charset="0"/>
              </a:rPr>
              <a:t>Conscientiousness</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1569309"/>
            <a:ext cx="4188785" cy="4752172"/>
          </a:xfrm>
        </p:spPr>
        <p:txBody>
          <a:bodyPr>
            <a:normAutofit/>
          </a:bodyPr>
          <a:lstStyle/>
          <a:p>
            <a:pPr marL="0" indent="0">
              <a:buNone/>
            </a:pPr>
            <a:endParaRPr lang="en-GB" dirty="0"/>
          </a:p>
          <a:p>
            <a:pPr marL="0" indent="0">
              <a:buNone/>
            </a:pPr>
            <a:endParaRPr lang="en-GB" dirty="0"/>
          </a:p>
          <a:p>
            <a:pPr marL="0" indent="0">
              <a:buNone/>
            </a:pPr>
            <a:r>
              <a:rPr lang="en-GB" dirty="0"/>
              <a:t>This area measures how much you care about your own learning in maths lessons as well as homework, and whether you talk about maths with your friends. </a:t>
            </a:r>
          </a:p>
        </p:txBody>
      </p:sp>
    </p:spTree>
    <p:extLst>
      <p:ext uri="{BB962C8B-B14F-4D97-AF65-F5344CB8AC3E}">
        <p14:creationId xmlns:p14="http://schemas.microsoft.com/office/powerpoint/2010/main" val="21828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2" name="Oval 1">
            <a:extLst>
              <a:ext uri="{FF2B5EF4-FFF2-40B4-BE49-F238E27FC236}">
                <a16:creationId xmlns:a16="http://schemas.microsoft.com/office/drawing/2014/main" id="{D4DAC174-970C-0145-9FE0-C09B2697E64E}"/>
              </a:ext>
            </a:extLst>
          </p:cNvPr>
          <p:cNvSpPr/>
          <p:nvPr/>
        </p:nvSpPr>
        <p:spPr>
          <a:xfrm>
            <a:off x="7645411" y="679434"/>
            <a:ext cx="1630992" cy="1634555"/>
          </a:xfrm>
          <a:prstGeom prst="ellipse">
            <a:avLst/>
          </a:prstGeom>
          <a:solidFill>
            <a:srgbClr val="E5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Self Concept</a:t>
            </a:r>
          </a:p>
        </p:txBody>
      </p:sp>
      <p:sp>
        <p:nvSpPr>
          <p:cNvPr id="5" name="Oval 4">
            <a:extLst>
              <a:ext uri="{FF2B5EF4-FFF2-40B4-BE49-F238E27FC236}">
                <a16:creationId xmlns:a16="http://schemas.microsoft.com/office/drawing/2014/main" id="{EE3F4F34-E4BB-FF4C-8983-E1B1A1CED219}"/>
              </a:ext>
            </a:extLst>
          </p:cNvPr>
          <p:cNvSpPr/>
          <p:nvPr/>
        </p:nvSpPr>
        <p:spPr>
          <a:xfrm>
            <a:off x="9617893" y="1267068"/>
            <a:ext cx="1633781" cy="1637350"/>
          </a:xfrm>
          <a:prstGeom prst="ellipse">
            <a:avLst/>
          </a:prstGeom>
          <a:solidFill>
            <a:srgbClr val="DD4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Maths Anxiety</a:t>
            </a:r>
          </a:p>
        </p:txBody>
      </p:sp>
      <p:sp>
        <p:nvSpPr>
          <p:cNvPr id="7" name="Oval 6">
            <a:extLst>
              <a:ext uri="{FF2B5EF4-FFF2-40B4-BE49-F238E27FC236}">
                <a16:creationId xmlns:a16="http://schemas.microsoft.com/office/drawing/2014/main" id="{E487EE3C-0B99-DC4D-9A38-AAE6695E57AF}"/>
              </a:ext>
            </a:extLst>
          </p:cNvPr>
          <p:cNvSpPr/>
          <p:nvPr/>
        </p:nvSpPr>
        <p:spPr>
          <a:xfrm>
            <a:off x="10333198" y="3183327"/>
            <a:ext cx="1633781" cy="1637350"/>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sz="1600" dirty="0">
                <a:solidFill>
                  <a:sysClr val="windowText" lastClr="000000"/>
                </a:solidFill>
              </a:rPr>
              <a:t>Mathematical</a:t>
            </a:r>
            <a:br>
              <a:rPr lang="en-GB" sz="1600" dirty="0">
                <a:solidFill>
                  <a:sysClr val="windowText" lastClr="000000"/>
                </a:solidFill>
              </a:rPr>
            </a:br>
            <a:r>
              <a:rPr lang="en-GB" sz="1600" dirty="0">
                <a:solidFill>
                  <a:sysClr val="windowText" lastClr="000000"/>
                </a:solidFill>
              </a:rPr>
              <a:t>Dispositions</a:t>
            </a:r>
          </a:p>
        </p:txBody>
      </p:sp>
      <p:sp>
        <p:nvSpPr>
          <p:cNvPr id="8" name="Oval 7">
            <a:extLst>
              <a:ext uri="{FF2B5EF4-FFF2-40B4-BE49-F238E27FC236}">
                <a16:creationId xmlns:a16="http://schemas.microsoft.com/office/drawing/2014/main" id="{A98774D8-C0A5-434C-94A2-F9D009925BDC}"/>
              </a:ext>
            </a:extLst>
          </p:cNvPr>
          <p:cNvSpPr/>
          <p:nvPr/>
        </p:nvSpPr>
        <p:spPr>
          <a:xfrm>
            <a:off x="9317347" y="4848329"/>
            <a:ext cx="1637350" cy="1637350"/>
          </a:xfrm>
          <a:prstGeom prst="ellipse">
            <a:avLst/>
          </a:prstGeom>
          <a:solidFill>
            <a:srgbClr val="375B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Problem Solving &amp; Perseverance</a:t>
            </a:r>
          </a:p>
        </p:txBody>
      </p:sp>
      <p:sp>
        <p:nvSpPr>
          <p:cNvPr id="9" name="Oval 8">
            <a:extLst>
              <a:ext uri="{FF2B5EF4-FFF2-40B4-BE49-F238E27FC236}">
                <a16:creationId xmlns:a16="http://schemas.microsoft.com/office/drawing/2014/main" id="{1F4FE52D-E9B2-974F-84EB-863F074DE7BD}"/>
              </a:ext>
            </a:extLst>
          </p:cNvPr>
          <p:cNvSpPr/>
          <p:nvPr/>
        </p:nvSpPr>
        <p:spPr>
          <a:xfrm>
            <a:off x="7434657" y="5157094"/>
            <a:ext cx="1637350" cy="1637350"/>
          </a:xfrm>
          <a:prstGeom prst="ellipse">
            <a:avLst/>
          </a:prstGeom>
          <a:solidFill>
            <a:srgbClr val="8ACF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Locus of Control</a:t>
            </a:r>
          </a:p>
        </p:txBody>
      </p:sp>
      <p:sp>
        <p:nvSpPr>
          <p:cNvPr id="11" name="Oval 10">
            <a:extLst>
              <a:ext uri="{FF2B5EF4-FFF2-40B4-BE49-F238E27FC236}">
                <a16:creationId xmlns:a16="http://schemas.microsoft.com/office/drawing/2014/main" id="{D50A5950-F797-594C-8944-FC3F9FCE846E}"/>
              </a:ext>
            </a:extLst>
          </p:cNvPr>
          <p:cNvSpPr/>
          <p:nvPr/>
        </p:nvSpPr>
        <p:spPr>
          <a:xfrm>
            <a:off x="5967997" y="4000184"/>
            <a:ext cx="1630992" cy="1630992"/>
          </a:xfrm>
          <a:prstGeom prst="ellipse">
            <a:avLst/>
          </a:prstGeom>
          <a:solidFill>
            <a:srgbClr val="B38B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Motivation</a:t>
            </a:r>
          </a:p>
        </p:txBody>
      </p:sp>
      <p:sp>
        <p:nvSpPr>
          <p:cNvPr id="12" name="Oval 11">
            <a:extLst>
              <a:ext uri="{FF2B5EF4-FFF2-40B4-BE49-F238E27FC236}">
                <a16:creationId xmlns:a16="http://schemas.microsoft.com/office/drawing/2014/main" id="{695FB295-3F03-BF4D-B6D9-EFF89D41FDA4}"/>
              </a:ext>
            </a:extLst>
          </p:cNvPr>
          <p:cNvSpPr/>
          <p:nvPr/>
        </p:nvSpPr>
        <p:spPr>
          <a:xfrm>
            <a:off x="6014419" y="1739605"/>
            <a:ext cx="1630992" cy="1637350"/>
          </a:xfrm>
          <a:prstGeom prst="ellipse">
            <a:avLst/>
          </a:prstGeom>
          <a:solidFill>
            <a:srgbClr val="BDEF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Conscientious-ness</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1"/>
            <a:ext cx="10515600" cy="904402"/>
          </a:xfrm>
        </p:spPr>
        <p:txBody>
          <a:bodyPr>
            <a:normAutofit/>
          </a:bodyPr>
          <a:lstStyle/>
          <a:p>
            <a:r>
              <a:rPr lang="en-GB" sz="4000" dirty="0">
                <a:latin typeface="Helvetica" pitchFamily="2" charset="0"/>
              </a:rPr>
              <a:t>The seven characteristics of resilience</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1569309"/>
            <a:ext cx="4188785" cy="4752172"/>
          </a:xfrm>
        </p:spPr>
        <p:txBody>
          <a:bodyPr>
            <a:normAutofit/>
          </a:bodyPr>
          <a:lstStyle/>
          <a:p>
            <a:pPr marL="0" indent="0">
              <a:buNone/>
            </a:pPr>
            <a:endParaRPr lang="en-US" dirty="0"/>
          </a:p>
          <a:p>
            <a:pPr marL="0" indent="0">
              <a:buNone/>
            </a:pPr>
            <a:endParaRPr lang="en-US" dirty="0"/>
          </a:p>
          <a:p>
            <a:pPr marL="0" indent="0">
              <a:buNone/>
            </a:pPr>
            <a:r>
              <a:rPr lang="en-US" dirty="0"/>
              <a:t>Having an awareness of your levels in each of these seven areas can help you to improve in your </a:t>
            </a:r>
            <a:r>
              <a:rPr lang="en-US" dirty="0" err="1"/>
              <a:t>maths</a:t>
            </a:r>
            <a:r>
              <a:rPr lang="en-US" dirty="0"/>
              <a:t> learning. </a:t>
            </a:r>
          </a:p>
        </p:txBody>
      </p:sp>
    </p:spTree>
    <p:extLst>
      <p:ext uri="{BB962C8B-B14F-4D97-AF65-F5344CB8AC3E}">
        <p14:creationId xmlns:p14="http://schemas.microsoft.com/office/powerpoint/2010/main" val="39866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D85F-2B87-DF4E-9E3A-08BA3ED87F29}"/>
              </a:ext>
            </a:extLst>
          </p:cNvPr>
          <p:cNvSpPr>
            <a:spLocks noGrp="1"/>
          </p:cNvSpPr>
          <p:nvPr>
            <p:ph type="title"/>
          </p:nvPr>
        </p:nvSpPr>
        <p:spPr/>
        <p:txBody>
          <a:bodyPr/>
          <a:lstStyle/>
          <a:p>
            <a:r>
              <a:rPr lang="en-GB" dirty="0"/>
              <a:t>Sign up to the website</a:t>
            </a:r>
          </a:p>
        </p:txBody>
      </p:sp>
      <p:sp>
        <p:nvSpPr>
          <p:cNvPr id="3" name="Content Placeholder 2">
            <a:extLst>
              <a:ext uri="{FF2B5EF4-FFF2-40B4-BE49-F238E27FC236}">
                <a16:creationId xmlns:a16="http://schemas.microsoft.com/office/drawing/2014/main" id="{3B26269E-AAAB-D849-A5D1-3DB7AD7DD978}"/>
              </a:ext>
            </a:extLst>
          </p:cNvPr>
          <p:cNvSpPr>
            <a:spLocks noGrp="1"/>
          </p:cNvSpPr>
          <p:nvPr>
            <p:ph idx="1"/>
          </p:nvPr>
        </p:nvSpPr>
        <p:spPr/>
        <p:txBody>
          <a:bodyPr/>
          <a:lstStyle/>
          <a:p>
            <a:pPr marL="0" indent="0">
              <a:buNone/>
            </a:pPr>
            <a:r>
              <a:rPr lang="en-GB" dirty="0"/>
              <a:t>Use the link sent to you by your teacher to register for the site. </a:t>
            </a:r>
          </a:p>
          <a:p>
            <a:pPr marL="0" indent="0">
              <a:buNone/>
            </a:pPr>
            <a:endParaRPr lang="en-GB" dirty="0"/>
          </a:p>
          <a:p>
            <a:pPr marL="0" indent="0">
              <a:buNone/>
            </a:pPr>
            <a:r>
              <a:rPr lang="en-GB" dirty="0"/>
              <a:t>The link should look something like this:</a:t>
            </a:r>
          </a:p>
          <a:p>
            <a:pPr marL="0" indent="0" algn="ctr">
              <a:buNone/>
            </a:pPr>
            <a:r>
              <a:rPr lang="en-GB" dirty="0">
                <a:solidFill>
                  <a:schemeClr val="accent2"/>
                </a:solidFill>
                <a:hlinkClick r:id="rId2">
                  <a:extLst>
                    <a:ext uri="{A12FA001-AC4F-418D-AE19-62706E023703}">
                      <ahyp:hlinkClr xmlns:ahyp="http://schemas.microsoft.com/office/drawing/2018/hyperlinkcolor" val="tx"/>
                    </a:ext>
                  </a:extLst>
                </a:hlinkClick>
              </a:rPr>
              <a:t>www.mathsresilience.com/classes/</a:t>
            </a:r>
            <a:r>
              <a:rPr lang="en-GB" dirty="0">
                <a:solidFill>
                  <a:schemeClr val="accent2"/>
                </a:solidFill>
              </a:rPr>
              <a:t>CLASSCODE </a:t>
            </a:r>
          </a:p>
          <a:p>
            <a:pPr marL="0" indent="0">
              <a:buNone/>
            </a:pPr>
            <a:endParaRPr lang="en-GB" dirty="0"/>
          </a:p>
        </p:txBody>
      </p:sp>
      <p:cxnSp>
        <p:nvCxnSpPr>
          <p:cNvPr id="5" name="Straight Arrow Connector 4">
            <a:extLst>
              <a:ext uri="{FF2B5EF4-FFF2-40B4-BE49-F238E27FC236}">
                <a16:creationId xmlns:a16="http://schemas.microsoft.com/office/drawing/2014/main" id="{1186C7C3-C431-8546-B9BB-DA352AEE8E6A}"/>
              </a:ext>
            </a:extLst>
          </p:cNvPr>
          <p:cNvCxnSpPr/>
          <p:nvPr/>
        </p:nvCxnSpPr>
        <p:spPr>
          <a:xfrm flipV="1">
            <a:off x="7435121" y="3429000"/>
            <a:ext cx="869430" cy="6633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F542FFF6-A3DC-2A49-A90E-57C1F29AAE6F}"/>
              </a:ext>
            </a:extLst>
          </p:cNvPr>
          <p:cNvSpPr txBox="1"/>
          <p:nvPr/>
        </p:nvSpPr>
        <p:spPr>
          <a:xfrm>
            <a:off x="6205928" y="4092315"/>
            <a:ext cx="5147872" cy="646331"/>
          </a:xfrm>
          <a:prstGeom prst="rect">
            <a:avLst/>
          </a:prstGeom>
          <a:noFill/>
        </p:spPr>
        <p:txBody>
          <a:bodyPr wrap="square" rtlCol="0">
            <a:spAutoFit/>
          </a:bodyPr>
          <a:lstStyle/>
          <a:p>
            <a:r>
              <a:rPr lang="en-GB" dirty="0">
                <a:solidFill>
                  <a:schemeClr val="bg1"/>
                </a:solidFill>
              </a:rPr>
              <a:t>This code is unique for every class set up on the site – make sure you join the correct one!</a:t>
            </a:r>
          </a:p>
        </p:txBody>
      </p:sp>
    </p:spTree>
    <p:extLst>
      <p:ext uri="{BB962C8B-B14F-4D97-AF65-F5344CB8AC3E}">
        <p14:creationId xmlns:p14="http://schemas.microsoft.com/office/powerpoint/2010/main" val="154197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6EAA-95AD-7043-A448-0258BF55C66B}"/>
              </a:ext>
            </a:extLst>
          </p:cNvPr>
          <p:cNvSpPr>
            <a:spLocks noGrp="1"/>
          </p:cNvSpPr>
          <p:nvPr>
            <p:ph type="title"/>
          </p:nvPr>
        </p:nvSpPr>
        <p:spPr/>
        <p:txBody>
          <a:bodyPr/>
          <a:lstStyle/>
          <a:p>
            <a:r>
              <a:rPr lang="en-GB" dirty="0"/>
              <a:t>The questionnaire</a:t>
            </a:r>
          </a:p>
        </p:txBody>
      </p:sp>
      <p:sp>
        <p:nvSpPr>
          <p:cNvPr id="3" name="Content Placeholder 2">
            <a:extLst>
              <a:ext uri="{FF2B5EF4-FFF2-40B4-BE49-F238E27FC236}">
                <a16:creationId xmlns:a16="http://schemas.microsoft.com/office/drawing/2014/main" id="{D7DA596A-7C88-C64C-A3D7-CDD11E538326}"/>
              </a:ext>
            </a:extLst>
          </p:cNvPr>
          <p:cNvSpPr>
            <a:spLocks noGrp="1"/>
          </p:cNvSpPr>
          <p:nvPr>
            <p:ph idx="1"/>
          </p:nvPr>
        </p:nvSpPr>
        <p:spPr/>
        <p:txBody>
          <a:bodyPr/>
          <a:lstStyle/>
          <a:p>
            <a:pPr marL="0" indent="0">
              <a:buNone/>
            </a:pPr>
            <a:r>
              <a:rPr lang="en-GB" dirty="0"/>
              <a:t>Once registered, complete the questionnaire on the questionnaire tab. </a:t>
            </a:r>
          </a:p>
        </p:txBody>
      </p:sp>
      <p:pic>
        <p:nvPicPr>
          <p:cNvPr id="5" name="Picture 4">
            <a:extLst>
              <a:ext uri="{FF2B5EF4-FFF2-40B4-BE49-F238E27FC236}">
                <a16:creationId xmlns:a16="http://schemas.microsoft.com/office/drawing/2014/main" id="{4C0EAA71-87A2-6F45-9567-EDA06839E194}"/>
              </a:ext>
            </a:extLst>
          </p:cNvPr>
          <p:cNvPicPr>
            <a:picLocks noChangeAspect="1"/>
          </p:cNvPicPr>
          <p:nvPr/>
        </p:nvPicPr>
        <p:blipFill>
          <a:blip r:embed="rId2"/>
          <a:stretch>
            <a:fillRect/>
          </a:stretch>
        </p:blipFill>
        <p:spPr>
          <a:xfrm>
            <a:off x="2447706" y="1988074"/>
            <a:ext cx="7296587" cy="4749223"/>
          </a:xfrm>
          <a:prstGeom prst="rect">
            <a:avLst/>
          </a:prstGeom>
        </p:spPr>
      </p:pic>
      <p:cxnSp>
        <p:nvCxnSpPr>
          <p:cNvPr id="7" name="Straight Arrow Connector 6">
            <a:extLst>
              <a:ext uri="{FF2B5EF4-FFF2-40B4-BE49-F238E27FC236}">
                <a16:creationId xmlns:a16="http://schemas.microsoft.com/office/drawing/2014/main" id="{B7E487CE-92B1-974D-A7E7-5F02F6B2D046}"/>
              </a:ext>
            </a:extLst>
          </p:cNvPr>
          <p:cNvCxnSpPr/>
          <p:nvPr/>
        </p:nvCxnSpPr>
        <p:spPr>
          <a:xfrm flipH="1">
            <a:off x="8876371" y="1672683"/>
            <a:ext cx="512956" cy="3568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011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DB1F-963A-B340-95EF-0ACCC7AA4896}"/>
              </a:ext>
            </a:extLst>
          </p:cNvPr>
          <p:cNvSpPr>
            <a:spLocks noGrp="1"/>
          </p:cNvSpPr>
          <p:nvPr>
            <p:ph type="title"/>
          </p:nvPr>
        </p:nvSpPr>
        <p:spPr/>
        <p:txBody>
          <a:bodyPr/>
          <a:lstStyle/>
          <a:p>
            <a:r>
              <a:rPr lang="en-GB" dirty="0"/>
              <a:t>Your Result</a:t>
            </a:r>
          </a:p>
        </p:txBody>
      </p:sp>
      <p:sp>
        <p:nvSpPr>
          <p:cNvPr id="3" name="Content Placeholder 2">
            <a:extLst>
              <a:ext uri="{FF2B5EF4-FFF2-40B4-BE49-F238E27FC236}">
                <a16:creationId xmlns:a16="http://schemas.microsoft.com/office/drawing/2014/main" id="{AC52DD2B-F181-9341-A38C-C74E3E7041E2}"/>
              </a:ext>
            </a:extLst>
          </p:cNvPr>
          <p:cNvSpPr>
            <a:spLocks noGrp="1"/>
          </p:cNvSpPr>
          <p:nvPr>
            <p:ph idx="1"/>
          </p:nvPr>
        </p:nvSpPr>
        <p:spPr>
          <a:xfrm>
            <a:off x="838200" y="1317812"/>
            <a:ext cx="10515600" cy="1328753"/>
          </a:xfrm>
        </p:spPr>
        <p:txBody>
          <a:bodyPr/>
          <a:lstStyle/>
          <a:p>
            <a:pPr marL="0" indent="0">
              <a:buNone/>
            </a:pPr>
            <a:r>
              <a:rPr lang="en-GB" dirty="0"/>
              <a:t>Your result will give you a score in each of the seven areas of mathematical resilience, along with what your score means and some advice on what to do to improve. </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F641E89E-C8E4-DD43-AB97-910A813A2026}"/>
              </a:ext>
            </a:extLst>
          </p:cNvPr>
          <p:cNvPicPr>
            <a:picLocks noChangeAspect="1"/>
          </p:cNvPicPr>
          <p:nvPr/>
        </p:nvPicPr>
        <p:blipFill>
          <a:blip r:embed="rId3"/>
          <a:stretch>
            <a:fillRect/>
          </a:stretch>
        </p:blipFill>
        <p:spPr>
          <a:xfrm>
            <a:off x="3496388" y="2504265"/>
            <a:ext cx="5199223" cy="2942108"/>
          </a:xfrm>
          <a:prstGeom prst="rect">
            <a:avLst/>
          </a:prstGeom>
        </p:spPr>
      </p:pic>
      <p:sp>
        <p:nvSpPr>
          <p:cNvPr id="7" name="Content Placeholder 2">
            <a:extLst>
              <a:ext uri="{FF2B5EF4-FFF2-40B4-BE49-F238E27FC236}">
                <a16:creationId xmlns:a16="http://schemas.microsoft.com/office/drawing/2014/main" id="{11C20AD6-0A3E-8D4F-9F49-75EC8AFDAF9A}"/>
              </a:ext>
            </a:extLst>
          </p:cNvPr>
          <p:cNvSpPr txBox="1">
            <a:spLocks/>
          </p:cNvSpPr>
          <p:nvPr/>
        </p:nvSpPr>
        <p:spPr>
          <a:xfrm>
            <a:off x="705787" y="5540187"/>
            <a:ext cx="10515600" cy="1197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You can view your results and advice at any time by logging in and choosing the “My Results” option in the user dropdown menu.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784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9D2D-B160-2649-9273-9045CBBB01C1}"/>
              </a:ext>
            </a:extLst>
          </p:cNvPr>
          <p:cNvSpPr>
            <a:spLocks noGrp="1"/>
          </p:cNvSpPr>
          <p:nvPr>
            <p:ph type="title"/>
          </p:nvPr>
        </p:nvSpPr>
        <p:spPr/>
        <p:txBody>
          <a:bodyPr/>
          <a:lstStyle/>
          <a:p>
            <a:r>
              <a:rPr lang="en-GB" dirty="0"/>
              <a:t>Repeating the questionnaire	</a:t>
            </a:r>
          </a:p>
        </p:txBody>
      </p:sp>
      <p:sp>
        <p:nvSpPr>
          <p:cNvPr id="3" name="Content Placeholder 2">
            <a:extLst>
              <a:ext uri="{FF2B5EF4-FFF2-40B4-BE49-F238E27FC236}">
                <a16:creationId xmlns:a16="http://schemas.microsoft.com/office/drawing/2014/main" id="{44D8F5A4-8CF9-7044-B7A2-C14AFC1EC0A7}"/>
              </a:ext>
            </a:extLst>
          </p:cNvPr>
          <p:cNvSpPr>
            <a:spLocks noGrp="1"/>
          </p:cNvSpPr>
          <p:nvPr>
            <p:ph idx="1"/>
          </p:nvPr>
        </p:nvSpPr>
        <p:spPr/>
        <p:txBody>
          <a:bodyPr/>
          <a:lstStyle/>
          <a:p>
            <a:pPr marL="0" indent="0">
              <a:buNone/>
            </a:pPr>
            <a:r>
              <a:rPr lang="en-GB" dirty="0"/>
              <a:t>You can retake the questionnaire whenever you wish to, not just under the direction of your teacher.</a:t>
            </a:r>
          </a:p>
          <a:p>
            <a:pPr marL="0" indent="0">
              <a:buNone/>
            </a:pPr>
            <a:endParaRPr lang="en-GB" dirty="0"/>
          </a:p>
          <a:p>
            <a:pPr marL="0" indent="0">
              <a:buNone/>
            </a:pPr>
            <a:r>
              <a:rPr lang="en-GB" dirty="0"/>
              <a:t>Your mathematical resilience is not static, it changes all the time. You should repeat the questionnaire at least three times a year to keep track of your results, and to see any changes in your mathematical resilience.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3823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F1A3-EC29-B347-AC5A-FC346817D1E2}"/>
              </a:ext>
            </a:extLst>
          </p:cNvPr>
          <p:cNvSpPr>
            <a:spLocks noGrp="1"/>
          </p:cNvSpPr>
          <p:nvPr>
            <p:ph type="title"/>
          </p:nvPr>
        </p:nvSpPr>
        <p:spPr/>
        <p:txBody>
          <a:bodyPr/>
          <a:lstStyle/>
          <a:p>
            <a:r>
              <a:rPr lang="en-GB" dirty="0"/>
              <a:t>What is resilience in maths?</a:t>
            </a:r>
          </a:p>
        </p:txBody>
      </p:sp>
      <p:sp>
        <p:nvSpPr>
          <p:cNvPr id="3" name="Content Placeholder 2">
            <a:extLst>
              <a:ext uri="{FF2B5EF4-FFF2-40B4-BE49-F238E27FC236}">
                <a16:creationId xmlns:a16="http://schemas.microsoft.com/office/drawing/2014/main" id="{FFF88CAC-BD5D-9340-B32C-57E89CFEEFAA}"/>
              </a:ext>
            </a:extLst>
          </p:cNvPr>
          <p:cNvSpPr>
            <a:spLocks noGrp="1"/>
          </p:cNvSpPr>
          <p:nvPr>
            <p:ph idx="1"/>
          </p:nvPr>
        </p:nvSpPr>
        <p:spPr/>
        <p:txBody>
          <a:bodyPr/>
          <a:lstStyle/>
          <a:p>
            <a:pPr marL="0" indent="0">
              <a:buNone/>
            </a:pPr>
            <a:r>
              <a:rPr lang="en-GB" dirty="0"/>
              <a:t>Resilience in mathematics shows a willingness to try to solve problems that are unknown to an individual – much like the problems or jobs that may exist in the future that we do not know of yet. It looks at your responses to questions like these: </a:t>
            </a:r>
          </a:p>
          <a:p>
            <a:pPr marL="0" indent="0">
              <a:buNone/>
            </a:pPr>
            <a:endParaRPr lang="en-GB" dirty="0"/>
          </a:p>
          <a:p>
            <a:pPr marL="0" indent="0">
              <a:buNone/>
            </a:pPr>
            <a:r>
              <a:rPr lang="en-GB" dirty="0"/>
              <a:t>Do you feel confident or nervous when doing maths?</a:t>
            </a:r>
          </a:p>
          <a:p>
            <a:pPr marL="0" indent="0">
              <a:buNone/>
            </a:pPr>
            <a:r>
              <a:rPr lang="en-GB" dirty="0"/>
              <a:t>What do you do when you get stuck on a maths problem?</a:t>
            </a:r>
          </a:p>
          <a:p>
            <a:pPr marL="0" indent="0">
              <a:buNone/>
            </a:pPr>
            <a:r>
              <a:rPr lang="en-GB" dirty="0"/>
              <a:t>Do you see think maths is a useful subject to study?</a:t>
            </a:r>
          </a:p>
          <a:p>
            <a:pPr marL="0" indent="0">
              <a:buNone/>
            </a:pPr>
            <a:r>
              <a:rPr lang="en-GB" dirty="0"/>
              <a:t>How does how your friends and family think about maths affect you?</a:t>
            </a:r>
          </a:p>
          <a:p>
            <a:pPr marL="0" indent="0">
              <a:buNone/>
            </a:pPr>
            <a:endParaRPr lang="en-GB" dirty="0"/>
          </a:p>
        </p:txBody>
      </p:sp>
    </p:spTree>
    <p:extLst>
      <p:ext uri="{BB962C8B-B14F-4D97-AF65-F5344CB8AC3E}">
        <p14:creationId xmlns:p14="http://schemas.microsoft.com/office/powerpoint/2010/main" val="16392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1"/>
            <a:ext cx="10515600" cy="904402"/>
          </a:xfrm>
        </p:spPr>
        <p:txBody>
          <a:bodyPr>
            <a:normAutofit/>
          </a:bodyPr>
          <a:lstStyle/>
          <a:p>
            <a:r>
              <a:rPr lang="en-GB" sz="4000" dirty="0">
                <a:latin typeface="Helvetica" pitchFamily="2" charset="0"/>
              </a:rPr>
              <a:t>The seven characteristics of resilience</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2609087"/>
            <a:ext cx="4188785" cy="3712393"/>
          </a:xfrm>
        </p:spPr>
        <p:txBody>
          <a:bodyPr>
            <a:normAutofit/>
          </a:bodyPr>
          <a:lstStyle/>
          <a:p>
            <a:pPr marL="0" indent="0">
              <a:buNone/>
            </a:pPr>
            <a:r>
              <a:rPr lang="en-US" dirty="0"/>
              <a:t>There are seven areas of mathematical resilience, that work together to form your overall attitude towards mathematics.</a:t>
            </a:r>
          </a:p>
        </p:txBody>
      </p:sp>
    </p:spTree>
    <p:extLst>
      <p:ext uri="{BB962C8B-B14F-4D97-AF65-F5344CB8AC3E}">
        <p14:creationId xmlns:p14="http://schemas.microsoft.com/office/powerpoint/2010/main" val="7647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8F5-E478-2941-B5A9-570940B296B7}"/>
              </a:ext>
            </a:extLst>
          </p:cNvPr>
          <p:cNvSpPr>
            <a:spLocks noGrp="1"/>
          </p:cNvSpPr>
          <p:nvPr>
            <p:ph type="title"/>
          </p:nvPr>
        </p:nvSpPr>
        <p:spPr>
          <a:xfrm>
            <a:off x="838200" y="0"/>
            <a:ext cx="10515600" cy="1037229"/>
          </a:xfrm>
        </p:spPr>
        <p:txBody>
          <a:bodyPr/>
          <a:lstStyle/>
          <a:p>
            <a:r>
              <a:rPr lang="en-GB" dirty="0">
                <a:solidFill>
                  <a:srgbClr val="E58750"/>
                </a:solidFill>
              </a:rPr>
              <a:t>Self Concept</a:t>
            </a:r>
          </a:p>
        </p:txBody>
      </p:sp>
      <p:sp>
        <p:nvSpPr>
          <p:cNvPr id="3" name="Content Placeholder 2">
            <a:extLst>
              <a:ext uri="{FF2B5EF4-FFF2-40B4-BE49-F238E27FC236}">
                <a16:creationId xmlns:a16="http://schemas.microsoft.com/office/drawing/2014/main" id="{B7CC6CF1-5417-604A-BFA2-4B696E666004}"/>
              </a:ext>
            </a:extLst>
          </p:cNvPr>
          <p:cNvSpPr>
            <a:spLocks noGrp="1"/>
          </p:cNvSpPr>
          <p:nvPr>
            <p:ph idx="1"/>
          </p:nvPr>
        </p:nvSpPr>
        <p:spPr>
          <a:xfrm>
            <a:off x="838200" y="1317812"/>
            <a:ext cx="4188785" cy="5123329"/>
          </a:xfrm>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This area looks at how confident you are in your own mathematical abilities. </a:t>
            </a:r>
          </a:p>
        </p:txBody>
      </p:sp>
      <p:pic>
        <p:nvPicPr>
          <p:cNvPr id="4" name="Picture 3" descr="A picture containing fence, game&#10;&#10;Description automatically generated">
            <a:extLst>
              <a:ext uri="{FF2B5EF4-FFF2-40B4-BE49-F238E27FC236}">
                <a16:creationId xmlns:a16="http://schemas.microsoft.com/office/drawing/2014/main" id="{8097A53E-B981-FC42-8645-5B60425C4419}"/>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5" name="Oval 4">
            <a:extLst>
              <a:ext uri="{FF2B5EF4-FFF2-40B4-BE49-F238E27FC236}">
                <a16:creationId xmlns:a16="http://schemas.microsoft.com/office/drawing/2014/main" id="{BABB17F5-2273-7246-A6CC-8F661C75AE2E}"/>
              </a:ext>
            </a:extLst>
          </p:cNvPr>
          <p:cNvSpPr/>
          <p:nvPr/>
        </p:nvSpPr>
        <p:spPr>
          <a:xfrm>
            <a:off x="7645411" y="679434"/>
            <a:ext cx="1630992" cy="1634555"/>
          </a:xfrm>
          <a:prstGeom prst="ellipse">
            <a:avLst/>
          </a:prstGeom>
          <a:solidFill>
            <a:srgbClr val="E5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Self Concept</a:t>
            </a:r>
          </a:p>
        </p:txBody>
      </p:sp>
    </p:spTree>
    <p:extLst>
      <p:ext uri="{BB962C8B-B14F-4D97-AF65-F5344CB8AC3E}">
        <p14:creationId xmlns:p14="http://schemas.microsoft.com/office/powerpoint/2010/main" val="2631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5" name="Oval 4">
            <a:extLst>
              <a:ext uri="{FF2B5EF4-FFF2-40B4-BE49-F238E27FC236}">
                <a16:creationId xmlns:a16="http://schemas.microsoft.com/office/drawing/2014/main" id="{EE3F4F34-E4BB-FF4C-8983-E1B1A1CED219}"/>
              </a:ext>
            </a:extLst>
          </p:cNvPr>
          <p:cNvSpPr/>
          <p:nvPr/>
        </p:nvSpPr>
        <p:spPr>
          <a:xfrm>
            <a:off x="9593179" y="1254711"/>
            <a:ext cx="1633781" cy="1637350"/>
          </a:xfrm>
          <a:prstGeom prst="ellipse">
            <a:avLst/>
          </a:prstGeom>
          <a:solidFill>
            <a:srgbClr val="DD4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Maths Anxiety</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0"/>
            <a:ext cx="10515600" cy="1023581"/>
          </a:xfrm>
        </p:spPr>
        <p:txBody>
          <a:bodyPr>
            <a:normAutofit/>
          </a:bodyPr>
          <a:lstStyle/>
          <a:p>
            <a:r>
              <a:rPr lang="en-GB" sz="4000" dirty="0">
                <a:solidFill>
                  <a:srgbClr val="DD4B45"/>
                </a:solidFill>
                <a:latin typeface="Helvetica" pitchFamily="2" charset="0"/>
              </a:rPr>
              <a:t>Maths Anxiety</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1569309"/>
            <a:ext cx="4188785" cy="4752172"/>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dirty="0"/>
              <a:t>This area looks at whether you feel anxious or stressed when asked to do maths.</a:t>
            </a:r>
          </a:p>
        </p:txBody>
      </p:sp>
    </p:spTree>
    <p:extLst>
      <p:ext uri="{BB962C8B-B14F-4D97-AF65-F5344CB8AC3E}">
        <p14:creationId xmlns:p14="http://schemas.microsoft.com/office/powerpoint/2010/main" val="33697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7" name="Oval 6">
            <a:extLst>
              <a:ext uri="{FF2B5EF4-FFF2-40B4-BE49-F238E27FC236}">
                <a16:creationId xmlns:a16="http://schemas.microsoft.com/office/drawing/2014/main" id="{E487EE3C-0B99-DC4D-9A38-AAE6695E57AF}"/>
              </a:ext>
            </a:extLst>
          </p:cNvPr>
          <p:cNvSpPr/>
          <p:nvPr/>
        </p:nvSpPr>
        <p:spPr>
          <a:xfrm>
            <a:off x="10333198" y="3183327"/>
            <a:ext cx="1633781" cy="1637350"/>
          </a:xfrm>
          <a:prstGeom prst="ellipse">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sz="1600" dirty="0">
                <a:solidFill>
                  <a:sysClr val="windowText" lastClr="000000"/>
                </a:solidFill>
              </a:rPr>
              <a:t>Mathematical</a:t>
            </a:r>
            <a:br>
              <a:rPr lang="en-GB" sz="1600" dirty="0">
                <a:solidFill>
                  <a:sysClr val="windowText" lastClr="000000"/>
                </a:solidFill>
              </a:rPr>
            </a:br>
            <a:r>
              <a:rPr lang="en-GB" sz="1600" dirty="0">
                <a:solidFill>
                  <a:sysClr val="windowText" lastClr="000000"/>
                </a:solidFill>
              </a:rPr>
              <a:t>Dispositions</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1"/>
            <a:ext cx="10515600" cy="1070516"/>
          </a:xfrm>
        </p:spPr>
        <p:txBody>
          <a:bodyPr>
            <a:normAutofit/>
          </a:bodyPr>
          <a:lstStyle/>
          <a:p>
            <a:r>
              <a:rPr lang="en-GB" sz="4000" dirty="0">
                <a:solidFill>
                  <a:schemeClr val="bg1"/>
                </a:solidFill>
                <a:latin typeface="Helvetica" pitchFamily="2" charset="0"/>
              </a:rPr>
              <a:t>Mathematical Dispositions</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1569309"/>
            <a:ext cx="4188785" cy="4752172"/>
          </a:xfrm>
        </p:spPr>
        <p:txBody>
          <a:bodyPr>
            <a:normAutofit/>
          </a:bodyPr>
          <a:lstStyle/>
          <a:p>
            <a:pPr marL="0" indent="0">
              <a:buNone/>
            </a:pPr>
            <a:endParaRPr lang="en-GB" dirty="0"/>
          </a:p>
          <a:p>
            <a:pPr marL="0" indent="0">
              <a:buNone/>
            </a:pPr>
            <a:endParaRPr lang="en-GB" dirty="0"/>
          </a:p>
          <a:p>
            <a:pPr marL="0" indent="0">
              <a:buNone/>
            </a:pPr>
            <a:r>
              <a:rPr lang="en-GB" dirty="0"/>
              <a:t>This area looks at how those who are close to you feel towards mathematics, for example your parents or friends. </a:t>
            </a:r>
          </a:p>
        </p:txBody>
      </p:sp>
    </p:spTree>
    <p:extLst>
      <p:ext uri="{BB962C8B-B14F-4D97-AF65-F5344CB8AC3E}">
        <p14:creationId xmlns:p14="http://schemas.microsoft.com/office/powerpoint/2010/main" val="27773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8" name="Oval 7">
            <a:extLst>
              <a:ext uri="{FF2B5EF4-FFF2-40B4-BE49-F238E27FC236}">
                <a16:creationId xmlns:a16="http://schemas.microsoft.com/office/drawing/2014/main" id="{A98774D8-C0A5-434C-94A2-F9D009925BDC}"/>
              </a:ext>
            </a:extLst>
          </p:cNvPr>
          <p:cNvSpPr/>
          <p:nvPr/>
        </p:nvSpPr>
        <p:spPr>
          <a:xfrm>
            <a:off x="9317347" y="4848329"/>
            <a:ext cx="1637350" cy="1637350"/>
          </a:xfrm>
          <a:prstGeom prst="ellipse">
            <a:avLst/>
          </a:prstGeom>
          <a:solidFill>
            <a:srgbClr val="375B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Problem Solving &amp; Perseverance</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0"/>
            <a:ext cx="10515600" cy="1037967"/>
          </a:xfrm>
        </p:spPr>
        <p:txBody>
          <a:bodyPr>
            <a:normAutofit/>
          </a:bodyPr>
          <a:lstStyle/>
          <a:p>
            <a:r>
              <a:rPr lang="en-GB" sz="4000" dirty="0">
                <a:solidFill>
                  <a:srgbClr val="365A1E"/>
                </a:solidFill>
                <a:latin typeface="Helvetica" pitchFamily="2" charset="0"/>
              </a:rPr>
              <a:t>Problem Solving &amp; Perseverance</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2129701"/>
            <a:ext cx="4188785" cy="3175944"/>
          </a:xfrm>
        </p:spPr>
        <p:txBody>
          <a:bodyPr>
            <a:normAutofit/>
          </a:bodyPr>
          <a:lstStyle/>
          <a:p>
            <a:pPr marL="0" indent="0">
              <a:buNone/>
            </a:pPr>
            <a:r>
              <a:rPr lang="en-GB" dirty="0"/>
              <a:t>This area looks at whether you have confidence in continuing a problem that may appear difficult, as well as being open towards mathematical problems to which you may not know the method or solution. </a:t>
            </a:r>
          </a:p>
          <a:p>
            <a:pPr marL="0" indent="0">
              <a:buNone/>
            </a:pPr>
            <a:endParaRPr lang="en-US" dirty="0"/>
          </a:p>
        </p:txBody>
      </p:sp>
    </p:spTree>
    <p:extLst>
      <p:ext uri="{BB962C8B-B14F-4D97-AF65-F5344CB8AC3E}">
        <p14:creationId xmlns:p14="http://schemas.microsoft.com/office/powerpoint/2010/main" val="18137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9" name="Oval 8">
            <a:extLst>
              <a:ext uri="{FF2B5EF4-FFF2-40B4-BE49-F238E27FC236}">
                <a16:creationId xmlns:a16="http://schemas.microsoft.com/office/drawing/2014/main" id="{1F4FE52D-E9B2-974F-84EB-863F074DE7BD}"/>
              </a:ext>
            </a:extLst>
          </p:cNvPr>
          <p:cNvSpPr/>
          <p:nvPr/>
        </p:nvSpPr>
        <p:spPr>
          <a:xfrm>
            <a:off x="7434657" y="5157094"/>
            <a:ext cx="1637350" cy="1637350"/>
          </a:xfrm>
          <a:prstGeom prst="ellipse">
            <a:avLst/>
          </a:prstGeom>
          <a:solidFill>
            <a:srgbClr val="8ACF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Locus of Control</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1"/>
            <a:ext cx="10515600" cy="1025610"/>
          </a:xfrm>
        </p:spPr>
        <p:txBody>
          <a:bodyPr>
            <a:normAutofit/>
          </a:bodyPr>
          <a:lstStyle/>
          <a:p>
            <a:r>
              <a:rPr lang="en-GB" sz="4000" dirty="0">
                <a:solidFill>
                  <a:srgbClr val="8ACEF5"/>
                </a:solidFill>
                <a:latin typeface="Helvetica" pitchFamily="2" charset="0"/>
              </a:rPr>
              <a:t>Locus of Control</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1569309"/>
            <a:ext cx="4188785" cy="4752172"/>
          </a:xfrm>
        </p:spPr>
        <p:txBody>
          <a:bodyPr>
            <a:normAutofit/>
          </a:bodyPr>
          <a:lstStyle/>
          <a:p>
            <a:pPr marL="0" indent="0">
              <a:buNone/>
            </a:pPr>
            <a:endParaRPr lang="en-GB" dirty="0"/>
          </a:p>
          <a:p>
            <a:pPr marL="0" indent="0">
              <a:buNone/>
            </a:pPr>
            <a:endParaRPr lang="en-GB" dirty="0"/>
          </a:p>
          <a:p>
            <a:pPr marL="0" indent="0">
              <a:buNone/>
            </a:pPr>
            <a:r>
              <a:rPr lang="en-GB" dirty="0"/>
              <a:t>This area looks at whether you attribute success or failure in mathematics to yourself or to some external influence.</a:t>
            </a:r>
          </a:p>
        </p:txBody>
      </p:sp>
    </p:spTree>
    <p:extLst>
      <p:ext uri="{BB962C8B-B14F-4D97-AF65-F5344CB8AC3E}">
        <p14:creationId xmlns:p14="http://schemas.microsoft.com/office/powerpoint/2010/main" val="28350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ence, game&#10;&#10;Description automatically generated">
            <a:extLst>
              <a:ext uri="{FF2B5EF4-FFF2-40B4-BE49-F238E27FC236}">
                <a16:creationId xmlns:a16="http://schemas.microsoft.com/office/drawing/2014/main" id="{A2AF1BBB-C2A8-464F-B77F-2CA7AD3898E6}"/>
              </a:ext>
            </a:extLst>
          </p:cNvPr>
          <p:cNvPicPr>
            <a:picLocks noChangeAspect="1"/>
          </p:cNvPicPr>
          <p:nvPr/>
        </p:nvPicPr>
        <p:blipFill>
          <a:blip r:embed="rId3"/>
          <a:stretch>
            <a:fillRect/>
          </a:stretch>
        </p:blipFill>
        <p:spPr>
          <a:xfrm>
            <a:off x="5272325" y="1955571"/>
            <a:ext cx="5236340" cy="3524204"/>
          </a:xfrm>
          <a:prstGeom prst="rect">
            <a:avLst/>
          </a:prstGeom>
        </p:spPr>
      </p:pic>
      <p:sp>
        <p:nvSpPr>
          <p:cNvPr id="11" name="Oval 10">
            <a:extLst>
              <a:ext uri="{FF2B5EF4-FFF2-40B4-BE49-F238E27FC236}">
                <a16:creationId xmlns:a16="http://schemas.microsoft.com/office/drawing/2014/main" id="{D50A5950-F797-594C-8944-FC3F9FCE846E}"/>
              </a:ext>
            </a:extLst>
          </p:cNvPr>
          <p:cNvSpPr/>
          <p:nvPr/>
        </p:nvSpPr>
        <p:spPr>
          <a:xfrm>
            <a:off x="5967997" y="4000184"/>
            <a:ext cx="1630992" cy="1630992"/>
          </a:xfrm>
          <a:prstGeom prst="ellipse">
            <a:avLst/>
          </a:prstGeom>
          <a:solidFill>
            <a:srgbClr val="B38B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ysClr val="windowText" lastClr="000000"/>
                </a:solidFill>
              </a:rPr>
              <a:t>Motivation</a:t>
            </a:r>
          </a:p>
        </p:txBody>
      </p:sp>
      <p:sp>
        <p:nvSpPr>
          <p:cNvPr id="14" name="Title 1">
            <a:extLst>
              <a:ext uri="{FF2B5EF4-FFF2-40B4-BE49-F238E27FC236}">
                <a16:creationId xmlns:a16="http://schemas.microsoft.com/office/drawing/2014/main" id="{604B6D56-234F-4747-8153-81FA129E990F}"/>
              </a:ext>
            </a:extLst>
          </p:cNvPr>
          <p:cNvSpPr>
            <a:spLocks noGrp="1"/>
          </p:cNvSpPr>
          <p:nvPr>
            <p:ph type="title"/>
          </p:nvPr>
        </p:nvSpPr>
        <p:spPr>
          <a:xfrm>
            <a:off x="838200" y="1"/>
            <a:ext cx="10515600" cy="1000896"/>
          </a:xfrm>
        </p:spPr>
        <p:txBody>
          <a:bodyPr>
            <a:normAutofit/>
          </a:bodyPr>
          <a:lstStyle/>
          <a:p>
            <a:r>
              <a:rPr lang="en-GB" sz="4000" dirty="0">
                <a:solidFill>
                  <a:srgbClr val="B38BF2"/>
                </a:solidFill>
                <a:latin typeface="Helvetica" pitchFamily="2" charset="0"/>
              </a:rPr>
              <a:t>Motivation</a:t>
            </a:r>
          </a:p>
        </p:txBody>
      </p:sp>
      <p:sp>
        <p:nvSpPr>
          <p:cNvPr id="15" name="Content Placeholder 2">
            <a:extLst>
              <a:ext uri="{FF2B5EF4-FFF2-40B4-BE49-F238E27FC236}">
                <a16:creationId xmlns:a16="http://schemas.microsoft.com/office/drawing/2014/main" id="{5200BC7D-B9A9-DB43-AF0B-6D333FE29084}"/>
              </a:ext>
            </a:extLst>
          </p:cNvPr>
          <p:cNvSpPr>
            <a:spLocks noGrp="1"/>
          </p:cNvSpPr>
          <p:nvPr>
            <p:ph idx="1"/>
          </p:nvPr>
        </p:nvSpPr>
        <p:spPr>
          <a:xfrm>
            <a:off x="838200" y="2428404"/>
            <a:ext cx="4188785" cy="2578537"/>
          </a:xfrm>
        </p:spPr>
        <p:txBody>
          <a:bodyPr>
            <a:normAutofit/>
          </a:bodyPr>
          <a:lstStyle/>
          <a:p>
            <a:pPr marL="0" indent="0">
              <a:buNone/>
            </a:pPr>
            <a:r>
              <a:rPr lang="en-GB" dirty="0"/>
              <a:t>This looks at both whether you do maths for the enjoyment of the subject and whether you believe in the usefulness of maths as reasons why you do maths.</a:t>
            </a:r>
          </a:p>
        </p:txBody>
      </p:sp>
    </p:spTree>
    <p:extLst>
      <p:ext uri="{BB962C8B-B14F-4D97-AF65-F5344CB8AC3E}">
        <p14:creationId xmlns:p14="http://schemas.microsoft.com/office/powerpoint/2010/main" val="10755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theme/theme1.xml><?xml version="1.0" encoding="utf-8"?>
<a:theme xmlns:a="http://schemas.openxmlformats.org/drawingml/2006/main" name="R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B" id="{EE575D35-D2E1-CE4B-A951-AAB80CECEE3D}" vid="{1DFF553B-3781-2149-99E1-45E553088CFC}"/>
    </a:ext>
  </a:extLst>
</a:theme>
</file>

<file path=ppt/theme/theme2.xml><?xml version="1.0" encoding="utf-8"?>
<a:theme xmlns:a="http://schemas.openxmlformats.org/drawingml/2006/main" name="Maths Resilie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Resilience" id="{354DB77D-7429-364F-BF64-F2F2412FF403}" vid="{42A6A4B9-26F1-AF4D-A14B-4AA6DB83EB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RB</Template>
  <TotalTime>17350</TotalTime>
  <Words>1355</Words>
  <Application>Microsoft Macintosh PowerPoint</Application>
  <PresentationFormat>Widescreen</PresentationFormat>
  <Paragraphs>113</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Helvetica</vt:lpstr>
      <vt:lpstr>RB</vt:lpstr>
      <vt:lpstr>Maths Resilience</vt:lpstr>
      <vt:lpstr>PowerPoint Presentation</vt:lpstr>
      <vt:lpstr>What is resilience in maths?</vt:lpstr>
      <vt:lpstr>The seven characteristics of resilience</vt:lpstr>
      <vt:lpstr>Self Concept</vt:lpstr>
      <vt:lpstr>Maths Anxiety</vt:lpstr>
      <vt:lpstr>Mathematical Dispositions</vt:lpstr>
      <vt:lpstr>Problem Solving &amp; Perseverance</vt:lpstr>
      <vt:lpstr>Locus of Control</vt:lpstr>
      <vt:lpstr>Motivation</vt:lpstr>
      <vt:lpstr>Conscientiousness</vt:lpstr>
      <vt:lpstr>The seven characteristics of resilience</vt:lpstr>
      <vt:lpstr>Sign up to the website</vt:lpstr>
      <vt:lpstr>The questionnaire</vt:lpstr>
      <vt:lpstr>Your Result</vt:lpstr>
      <vt:lpstr>Repeating the questionnaire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Resilience</dc:title>
  <dc:creator>Microsoft Office User</dc:creator>
  <cp:lastModifiedBy>Richard Butterfield</cp:lastModifiedBy>
  <cp:revision>170</cp:revision>
  <cp:lastPrinted>2020-10-02T17:33:29Z</cp:lastPrinted>
  <dcterms:created xsi:type="dcterms:W3CDTF">2019-09-20T02:57:22Z</dcterms:created>
  <dcterms:modified xsi:type="dcterms:W3CDTF">2020-11-23T10:11:12Z</dcterms:modified>
</cp:coreProperties>
</file>